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3"/>
  </p:notesMasterIdLst>
  <p:sldIdLst>
    <p:sldId id="257" r:id="rId2"/>
    <p:sldId id="256" r:id="rId3"/>
    <p:sldId id="258" r:id="rId4"/>
    <p:sldId id="263" r:id="rId5"/>
    <p:sldId id="262" r:id="rId6"/>
    <p:sldId id="266" r:id="rId7"/>
    <p:sldId id="267" r:id="rId8"/>
    <p:sldId id="268" r:id="rId9"/>
    <p:sldId id="269" r:id="rId10"/>
    <p:sldId id="259" r:id="rId11"/>
    <p:sldId id="264" r:id="rId12"/>
    <p:sldId id="265" r:id="rId13"/>
    <p:sldId id="270" r:id="rId14"/>
    <p:sldId id="271" r:id="rId15"/>
    <p:sldId id="317" r:id="rId16"/>
    <p:sldId id="318" r:id="rId17"/>
    <p:sldId id="272" r:id="rId18"/>
    <p:sldId id="292" r:id="rId19"/>
    <p:sldId id="275" r:id="rId20"/>
    <p:sldId id="276" r:id="rId21"/>
    <p:sldId id="289" r:id="rId22"/>
    <p:sldId id="322" r:id="rId23"/>
    <p:sldId id="288" r:id="rId24"/>
    <p:sldId id="273" r:id="rId25"/>
    <p:sldId id="274" r:id="rId26"/>
    <p:sldId id="291" r:id="rId27"/>
    <p:sldId id="287" r:id="rId28"/>
    <p:sldId id="319" r:id="rId29"/>
    <p:sldId id="294" r:id="rId30"/>
    <p:sldId id="293" r:id="rId31"/>
    <p:sldId id="323" r:id="rId32"/>
    <p:sldId id="321" r:id="rId33"/>
    <p:sldId id="295" r:id="rId34"/>
    <p:sldId id="296" r:id="rId35"/>
    <p:sldId id="297" r:id="rId36"/>
    <p:sldId id="320" r:id="rId37"/>
    <p:sldId id="309" r:id="rId38"/>
    <p:sldId id="310" r:id="rId39"/>
    <p:sldId id="311" r:id="rId40"/>
    <p:sldId id="298" r:id="rId41"/>
    <p:sldId id="316" r:id="rId42"/>
    <p:sldId id="299" r:id="rId43"/>
    <p:sldId id="312" r:id="rId44"/>
    <p:sldId id="315" r:id="rId45"/>
    <p:sldId id="313" r:id="rId46"/>
    <p:sldId id="300" r:id="rId47"/>
    <p:sldId id="314" r:id="rId48"/>
    <p:sldId id="301" r:id="rId49"/>
    <p:sldId id="303" r:id="rId50"/>
    <p:sldId id="261" r:id="rId51"/>
    <p:sldId id="26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85" d="100"/>
          <a:sy n="85"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 U Nachiketh Kumar" userId="9106d16ed4e1b9f4" providerId="LiveId" clId="{658E93FF-DF61-4349-A5D7-F3D8279B64D3}"/>
    <pc:docChg chg="custSel addSld modSld sldOrd">
      <pc:chgData name="A U Nachiketh Kumar" userId="9106d16ed4e1b9f4" providerId="LiveId" clId="{658E93FF-DF61-4349-A5D7-F3D8279B64D3}" dt="2023-12-06T06:30:10.881" v="52" actId="20577"/>
      <pc:docMkLst>
        <pc:docMk/>
      </pc:docMkLst>
      <pc:sldChg chg="modSp mod">
        <pc:chgData name="A U Nachiketh Kumar" userId="9106d16ed4e1b9f4" providerId="LiveId" clId="{658E93FF-DF61-4349-A5D7-F3D8279B64D3}" dt="2023-12-06T06:30:10.881" v="52" actId="20577"/>
        <pc:sldMkLst>
          <pc:docMk/>
          <pc:sldMk cId="2194014974" sldId="272"/>
        </pc:sldMkLst>
        <pc:spChg chg="mod">
          <ac:chgData name="A U Nachiketh Kumar" userId="9106d16ed4e1b9f4" providerId="LiveId" clId="{658E93FF-DF61-4349-A5D7-F3D8279B64D3}" dt="2023-12-06T06:30:10.881" v="52" actId="20577"/>
          <ac:spMkLst>
            <pc:docMk/>
            <pc:sldMk cId="2194014974" sldId="272"/>
            <ac:spMk id="10" creationId="{5B414B0D-80CC-EB11-6AF2-D82138660A13}"/>
          </ac:spMkLst>
        </pc:spChg>
      </pc:sldChg>
      <pc:sldChg chg="addSp modSp mod">
        <pc:chgData name="A U Nachiketh Kumar" userId="9106d16ed4e1b9f4" providerId="LiveId" clId="{658E93FF-DF61-4349-A5D7-F3D8279B64D3}" dt="2023-12-06T04:22:48.658" v="28" actId="14100"/>
        <pc:sldMkLst>
          <pc:docMk/>
          <pc:sldMk cId="2368024029" sldId="292"/>
        </pc:sldMkLst>
        <pc:spChg chg="mod">
          <ac:chgData name="A U Nachiketh Kumar" userId="9106d16ed4e1b9f4" providerId="LiveId" clId="{658E93FF-DF61-4349-A5D7-F3D8279B64D3}" dt="2023-12-06T04:21:34.243" v="17" actId="1076"/>
          <ac:spMkLst>
            <pc:docMk/>
            <pc:sldMk cId="2368024029" sldId="292"/>
            <ac:spMk id="10" creationId="{21A9D399-B5C9-8979-0F44-AF68BE0C3CE7}"/>
          </ac:spMkLst>
        </pc:spChg>
        <pc:spChg chg="mod">
          <ac:chgData name="A U Nachiketh Kumar" userId="9106d16ed4e1b9f4" providerId="LiveId" clId="{658E93FF-DF61-4349-A5D7-F3D8279B64D3}" dt="2023-12-06T04:21:32.201" v="16" actId="1076"/>
          <ac:spMkLst>
            <pc:docMk/>
            <pc:sldMk cId="2368024029" sldId="292"/>
            <ac:spMk id="13" creationId="{F341332D-ACC6-7920-7BE1-EAD9DCABF389}"/>
          </ac:spMkLst>
        </pc:spChg>
        <pc:picChg chg="add mod">
          <ac:chgData name="A U Nachiketh Kumar" userId="9106d16ed4e1b9f4" providerId="LiveId" clId="{658E93FF-DF61-4349-A5D7-F3D8279B64D3}" dt="2023-12-06T04:22:48.658" v="28" actId="14100"/>
          <ac:picMkLst>
            <pc:docMk/>
            <pc:sldMk cId="2368024029" sldId="292"/>
            <ac:picMk id="2" creationId="{ED3C4B5E-87E3-0321-58C6-BE7ADDCDDDED}"/>
          </ac:picMkLst>
        </pc:picChg>
      </pc:sldChg>
      <pc:sldChg chg="ord">
        <pc:chgData name="A U Nachiketh Kumar" userId="9106d16ed4e1b9f4" providerId="LiveId" clId="{658E93FF-DF61-4349-A5D7-F3D8279B64D3}" dt="2023-12-06T04:07:56.909" v="1"/>
        <pc:sldMkLst>
          <pc:docMk/>
          <pc:sldMk cId="1704560591" sldId="293"/>
        </pc:sldMkLst>
      </pc:sldChg>
      <pc:sldChg chg="addSp delSp modSp mod">
        <pc:chgData name="A U Nachiketh Kumar" userId="9106d16ed4e1b9f4" providerId="LiveId" clId="{658E93FF-DF61-4349-A5D7-F3D8279B64D3}" dt="2023-12-06T04:08:59.041" v="15" actId="732"/>
        <pc:sldMkLst>
          <pc:docMk/>
          <pc:sldMk cId="3765421008" sldId="295"/>
        </pc:sldMkLst>
        <pc:graphicFrameChg chg="mod">
          <ac:chgData name="A U Nachiketh Kumar" userId="9106d16ed4e1b9f4" providerId="LiveId" clId="{658E93FF-DF61-4349-A5D7-F3D8279B64D3}" dt="2023-12-06T04:08:50.425" v="14" actId="1076"/>
          <ac:graphicFrameMkLst>
            <pc:docMk/>
            <pc:sldMk cId="3765421008" sldId="295"/>
            <ac:graphicFrameMk id="3" creationId="{021EC7C8-E4E6-58D2-846D-A5E9AC1DE8B4}"/>
          </ac:graphicFrameMkLst>
        </pc:graphicFrameChg>
        <pc:picChg chg="del">
          <ac:chgData name="A U Nachiketh Kumar" userId="9106d16ed4e1b9f4" providerId="LiveId" clId="{658E93FF-DF61-4349-A5D7-F3D8279B64D3}" dt="2023-12-06T04:08:16.093" v="4" actId="21"/>
          <ac:picMkLst>
            <pc:docMk/>
            <pc:sldMk cId="3765421008" sldId="295"/>
            <ac:picMk id="2" creationId="{D4FEA7E3-85E4-C8AD-FA60-2A39CC532504}"/>
          </ac:picMkLst>
        </pc:picChg>
        <pc:picChg chg="add mod modCrop">
          <ac:chgData name="A U Nachiketh Kumar" userId="9106d16ed4e1b9f4" providerId="LiveId" clId="{658E93FF-DF61-4349-A5D7-F3D8279B64D3}" dt="2023-12-06T04:08:59.041" v="15" actId="732"/>
          <ac:picMkLst>
            <pc:docMk/>
            <pc:sldMk cId="3765421008" sldId="295"/>
            <ac:picMk id="10" creationId="{BB12BEB3-68E7-0782-DCD4-52019ECAFCE7}"/>
          </ac:picMkLst>
        </pc:picChg>
        <pc:picChg chg="del">
          <ac:chgData name="A U Nachiketh Kumar" userId="9106d16ed4e1b9f4" providerId="LiveId" clId="{658E93FF-DF61-4349-A5D7-F3D8279B64D3}" dt="2023-12-06T04:08:31.939" v="8" actId="21"/>
          <ac:picMkLst>
            <pc:docMk/>
            <pc:sldMk cId="3765421008" sldId="295"/>
            <ac:picMk id="13" creationId="{7CD774FB-786A-6B94-EFBC-B20520B18D2D}"/>
          </ac:picMkLst>
        </pc:picChg>
      </pc:sldChg>
      <pc:sldChg chg="addSp delSp modSp mod">
        <pc:chgData name="A U Nachiketh Kumar" userId="9106d16ed4e1b9f4" providerId="LiveId" clId="{658E93FF-DF61-4349-A5D7-F3D8279B64D3}" dt="2023-12-06T04:51:41.332" v="46" actId="1038"/>
        <pc:sldMkLst>
          <pc:docMk/>
          <pc:sldMk cId="4064334683" sldId="296"/>
        </pc:sldMkLst>
        <pc:picChg chg="add mod">
          <ac:chgData name="A U Nachiketh Kumar" userId="9106d16ed4e1b9f4" providerId="LiveId" clId="{658E93FF-DF61-4349-A5D7-F3D8279B64D3}" dt="2023-12-06T04:51:10.888" v="32" actId="1076"/>
          <ac:picMkLst>
            <pc:docMk/>
            <pc:sldMk cId="4064334683" sldId="296"/>
            <ac:picMk id="10" creationId="{AB6F9732-3ECD-1394-5AE2-8247D688DAD6}"/>
          </ac:picMkLst>
        </pc:picChg>
        <pc:picChg chg="del">
          <ac:chgData name="A U Nachiketh Kumar" userId="9106d16ed4e1b9f4" providerId="LiveId" clId="{658E93FF-DF61-4349-A5D7-F3D8279B64D3}" dt="2023-12-06T04:51:04.769" v="29" actId="478"/>
          <ac:picMkLst>
            <pc:docMk/>
            <pc:sldMk cId="4064334683" sldId="296"/>
            <ac:picMk id="13" creationId="{65D081FF-7C69-FE68-F52F-39C22B8CD6A5}"/>
          </ac:picMkLst>
        </pc:picChg>
        <pc:picChg chg="del">
          <ac:chgData name="A U Nachiketh Kumar" userId="9106d16ed4e1b9f4" providerId="LiveId" clId="{658E93FF-DF61-4349-A5D7-F3D8279B64D3}" dt="2023-12-06T04:51:13.004" v="33" actId="478"/>
          <ac:picMkLst>
            <pc:docMk/>
            <pc:sldMk cId="4064334683" sldId="296"/>
            <ac:picMk id="15" creationId="{F2C2C6B4-6797-1E6D-F3FA-953695D61425}"/>
          </ac:picMkLst>
        </pc:picChg>
        <pc:picChg chg="add mod">
          <ac:chgData name="A U Nachiketh Kumar" userId="9106d16ed4e1b9f4" providerId="LiveId" clId="{658E93FF-DF61-4349-A5D7-F3D8279B64D3}" dt="2023-12-06T04:51:41.332" v="46" actId="1038"/>
          <ac:picMkLst>
            <pc:docMk/>
            <pc:sldMk cId="4064334683" sldId="296"/>
            <ac:picMk id="18" creationId="{C9B8DCB7-B2FF-793D-68F0-21163E65AF66}"/>
          </ac:picMkLst>
        </pc:picChg>
      </pc:sldChg>
      <pc:sldChg chg="addSp delSp modSp add mod">
        <pc:chgData name="A U Nachiketh Kumar" userId="9106d16ed4e1b9f4" providerId="LiveId" clId="{658E93FF-DF61-4349-A5D7-F3D8279B64D3}" dt="2023-12-06T04:08:40.606" v="11" actId="1076"/>
        <pc:sldMkLst>
          <pc:docMk/>
          <pc:sldMk cId="3784132894" sldId="323"/>
        </pc:sldMkLst>
        <pc:picChg chg="mod">
          <ac:chgData name="A U Nachiketh Kumar" userId="9106d16ed4e1b9f4" providerId="LiveId" clId="{658E93FF-DF61-4349-A5D7-F3D8279B64D3}" dt="2023-12-06T04:08:40.606" v="11" actId="1076"/>
          <ac:picMkLst>
            <pc:docMk/>
            <pc:sldMk cId="3784132894" sldId="323"/>
            <ac:picMk id="2" creationId="{7D730402-0332-5775-6D0B-8519B3427A3E}"/>
          </ac:picMkLst>
        </pc:picChg>
        <pc:picChg chg="add mod">
          <ac:chgData name="A U Nachiketh Kumar" userId="9106d16ed4e1b9f4" providerId="LiveId" clId="{658E93FF-DF61-4349-A5D7-F3D8279B64D3}" dt="2023-12-06T04:08:27.634" v="7" actId="1076"/>
          <ac:picMkLst>
            <pc:docMk/>
            <pc:sldMk cId="3784132894" sldId="323"/>
            <ac:picMk id="3" creationId="{712B4017-A05D-B1CF-BA41-17E567792F08}"/>
          </ac:picMkLst>
        </pc:picChg>
        <pc:picChg chg="del">
          <ac:chgData name="A U Nachiketh Kumar" userId="9106d16ed4e1b9f4" providerId="LiveId" clId="{658E93FF-DF61-4349-A5D7-F3D8279B64D3}" dt="2023-12-06T04:08:21.929" v="5" actId="478"/>
          <ac:picMkLst>
            <pc:docMk/>
            <pc:sldMk cId="3784132894" sldId="323"/>
            <ac:picMk id="10" creationId="{DEA9C71F-3FA1-FB66-5E74-E6B1F29F0561}"/>
          </ac:picMkLst>
        </pc:picChg>
        <pc:picChg chg="add mod">
          <ac:chgData name="A U Nachiketh Kumar" userId="9106d16ed4e1b9f4" providerId="LiveId" clId="{658E93FF-DF61-4349-A5D7-F3D8279B64D3}" dt="2023-12-06T04:08:38.157" v="10" actId="1076"/>
          <ac:picMkLst>
            <pc:docMk/>
            <pc:sldMk cId="3784132894" sldId="323"/>
            <ac:picMk id="12" creationId="{A0FB08D3-67B7-2D4F-1332-281BCAC4DADA}"/>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nachi\Downloads\UAV%20Specs%20(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nachi\Downloads\UAV%20Specs%20(1).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IN"/>
              <a:t>Gross</a:t>
            </a:r>
            <a:r>
              <a:rPr lang="en-IN" baseline="0"/>
              <a:t> weight and payload weight corelation</a:t>
            </a:r>
            <a:endParaRPr lang="en-IN"/>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9.0485564304461946E-2"/>
          <c:y val="0.19681895443131434"/>
          <c:w val="0.88896557358041084"/>
          <c:h val="0.77488367470294961"/>
        </c:manualLayout>
      </c:layout>
      <c:scatterChart>
        <c:scatterStyle val="smoothMarker"/>
        <c:varyColors val="0"/>
        <c:ser>
          <c:idx val="0"/>
          <c:order val="0"/>
          <c:tx>
            <c:strRef>
              <c:f>Sheet1!$A$10</c:f>
              <c:strCache>
                <c:ptCount val="1"/>
                <c:pt idx="0">
                  <c:v>Max. weight (kg)</c:v>
                </c:pt>
              </c:strCache>
            </c:strRef>
          </c:tx>
          <c:spPr>
            <a:ln w="9525" cap="rnd">
              <a:solidFill>
                <a:schemeClr val="accent1"/>
              </a:solid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strRef>
              <c:f>Sheet1!$B$2:$I$2</c:f>
              <c:strCache>
                <c:ptCount val="6"/>
                <c:pt idx="0">
                  <c:v>Pathfinder</c:v>
                </c:pt>
                <c:pt idx="1">
                  <c:v>Helios HP03</c:v>
                </c:pt>
                <c:pt idx="2">
                  <c:v>Zephyr</c:v>
                </c:pt>
                <c:pt idx="3">
                  <c:v>Airbus Zephyr</c:v>
                </c:pt>
                <c:pt idx="4">
                  <c:v>Global Observer</c:v>
                </c:pt>
                <c:pt idx="5">
                  <c:v>Odysseus</c:v>
                </c:pt>
              </c:strCache>
            </c:strRef>
          </c:xVal>
          <c:yVal>
            <c:numRef>
              <c:f>Sheet1!$B$10:$I$10</c:f>
              <c:numCache>
                <c:formatCode>General</c:formatCode>
                <c:ptCount val="8"/>
                <c:pt idx="0">
                  <c:v>252</c:v>
                </c:pt>
                <c:pt idx="1">
                  <c:v>1052</c:v>
                </c:pt>
                <c:pt idx="2">
                  <c:v>62</c:v>
                </c:pt>
                <c:pt idx="3">
                  <c:v>140</c:v>
                </c:pt>
                <c:pt idx="4">
                  <c:v>1225</c:v>
                </c:pt>
                <c:pt idx="5">
                  <c:v>880</c:v>
                </c:pt>
              </c:numCache>
            </c:numRef>
          </c:yVal>
          <c:smooth val="1"/>
          <c:extLst>
            <c:ext xmlns:c16="http://schemas.microsoft.com/office/drawing/2014/chart" uri="{C3380CC4-5D6E-409C-BE32-E72D297353CC}">
              <c16:uniqueId val="{00000000-5B96-420B-A58F-8CDBA29EE870}"/>
            </c:ext>
          </c:extLst>
        </c:ser>
        <c:ser>
          <c:idx val="1"/>
          <c:order val="1"/>
          <c:tx>
            <c:strRef>
              <c:f>Sheet1!$A$11</c:f>
              <c:strCache>
                <c:ptCount val="1"/>
                <c:pt idx="0">
                  <c:v>Payload (kg)</c:v>
                </c:pt>
              </c:strCache>
            </c:strRef>
          </c:tx>
          <c:spPr>
            <a:ln w="9525" cap="rnd">
              <a:solidFill>
                <a:schemeClr val="accent2"/>
              </a:solidFill>
              <a:round/>
            </a:ln>
            <a:effectLst/>
          </c:spPr>
          <c:marker>
            <c:symbol val="circle"/>
            <c:size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xVal>
            <c:strRef>
              <c:f>Sheet1!$B$2:$I$2</c:f>
              <c:strCache>
                <c:ptCount val="6"/>
                <c:pt idx="0">
                  <c:v>Pathfinder</c:v>
                </c:pt>
                <c:pt idx="1">
                  <c:v>Helios HP03</c:v>
                </c:pt>
                <c:pt idx="2">
                  <c:v>Zephyr</c:v>
                </c:pt>
                <c:pt idx="3">
                  <c:v>Airbus Zephyr</c:v>
                </c:pt>
                <c:pt idx="4">
                  <c:v>Global Observer</c:v>
                </c:pt>
                <c:pt idx="5">
                  <c:v>Odysseus</c:v>
                </c:pt>
              </c:strCache>
            </c:strRef>
          </c:xVal>
          <c:yVal>
            <c:numRef>
              <c:f>Sheet1!$B$11:$I$11</c:f>
              <c:numCache>
                <c:formatCode>General</c:formatCode>
                <c:ptCount val="8"/>
                <c:pt idx="0">
                  <c:v>45</c:v>
                </c:pt>
                <c:pt idx="1">
                  <c:v>90</c:v>
                </c:pt>
                <c:pt idx="2">
                  <c:v>5</c:v>
                </c:pt>
                <c:pt idx="3">
                  <c:v>5</c:v>
                </c:pt>
                <c:pt idx="4">
                  <c:v>180</c:v>
                </c:pt>
                <c:pt idx="5">
                  <c:v>25</c:v>
                </c:pt>
              </c:numCache>
            </c:numRef>
          </c:yVal>
          <c:smooth val="1"/>
          <c:extLst>
            <c:ext xmlns:c16="http://schemas.microsoft.com/office/drawing/2014/chart" uri="{C3380CC4-5D6E-409C-BE32-E72D297353CC}">
              <c16:uniqueId val="{00000001-5B96-420B-A58F-8CDBA29EE870}"/>
            </c:ext>
          </c:extLst>
        </c:ser>
        <c:dLbls>
          <c:dLblPos val="r"/>
          <c:showLegendKey val="0"/>
          <c:showVal val="1"/>
          <c:showCatName val="1"/>
          <c:showSerName val="0"/>
          <c:showPercent val="0"/>
          <c:showBubbleSize val="0"/>
        </c:dLbls>
        <c:axId val="2109775296"/>
        <c:axId val="86646176"/>
      </c:scatterChart>
      <c:valAx>
        <c:axId val="2109775296"/>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UAV</a:t>
                </a:r>
                <a:r>
                  <a:rPr lang="en-IN" baseline="0"/>
                  <a:t> List</a:t>
                </a:r>
                <a:endParaRPr lang="en-IN"/>
              </a:p>
            </c:rich>
          </c:tx>
          <c:overlay val="0"/>
          <c:spPr>
            <a:noFill/>
            <a:ln>
              <a:noFill/>
            </a:ln>
            <a:effectLst/>
          </c:spPr>
          <c:txPr>
            <a:bodyPr rot="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86646176"/>
        <c:crosses val="autoZero"/>
        <c:crossBetween val="midCat"/>
      </c:valAx>
      <c:valAx>
        <c:axId val="8664617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r>
                  <a:rPr lang="en-IN"/>
                  <a:t>Weight</a:t>
                </a:r>
                <a:r>
                  <a:rPr lang="en-IN" baseline="0"/>
                  <a:t> (Kg)</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solidFill>
                    <a:schemeClr val="tx2"/>
                  </a:solidFill>
                  <a:latin typeface="+mn-lt"/>
                  <a:ea typeface="+mn-ea"/>
                  <a:cs typeface="+mn-cs"/>
                </a:defRPr>
              </a:pPr>
              <a:endParaRPr lang="en-US"/>
            </a:p>
          </c:txPr>
        </c:title>
        <c:numFmt formatCode="General" sourceLinked="1"/>
        <c:majorTickMark val="out"/>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10977529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Corelation</a:t>
            </a:r>
            <a:r>
              <a:rPr lang="en-IN" baseline="0"/>
              <a:t> between span, chord and fuselage length</a:t>
            </a:r>
            <a:endParaRPr lang="en-IN"/>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Sheet1!$A$4</c:f>
              <c:strCache>
                <c:ptCount val="1"/>
                <c:pt idx="0">
                  <c:v>Fuselage Length (m)</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Sheet1!$B$2:$I$2</c:f>
              <c:strCache>
                <c:ptCount val="6"/>
                <c:pt idx="0">
                  <c:v>Pathfinder</c:v>
                </c:pt>
                <c:pt idx="1">
                  <c:v>Helios HP03</c:v>
                </c:pt>
                <c:pt idx="2">
                  <c:v>Zephyr</c:v>
                </c:pt>
                <c:pt idx="3">
                  <c:v>Airbus Zephyr</c:v>
                </c:pt>
                <c:pt idx="4">
                  <c:v>Global Observer</c:v>
                </c:pt>
                <c:pt idx="5">
                  <c:v>Odysseus</c:v>
                </c:pt>
              </c:strCache>
            </c:strRef>
          </c:xVal>
          <c:yVal>
            <c:numRef>
              <c:f>Sheet1!$B$4:$I$4</c:f>
              <c:numCache>
                <c:formatCode>General</c:formatCode>
                <c:ptCount val="8"/>
                <c:pt idx="0">
                  <c:v>3.6</c:v>
                </c:pt>
                <c:pt idx="1">
                  <c:v>5</c:v>
                </c:pt>
                <c:pt idx="2">
                  <c:v>3.6</c:v>
                </c:pt>
                <c:pt idx="3">
                  <c:v>25</c:v>
                </c:pt>
                <c:pt idx="4">
                  <c:v>21</c:v>
                </c:pt>
                <c:pt idx="5">
                  <c:v>35</c:v>
                </c:pt>
              </c:numCache>
            </c:numRef>
          </c:yVal>
          <c:smooth val="1"/>
          <c:extLst>
            <c:ext xmlns:c16="http://schemas.microsoft.com/office/drawing/2014/chart" uri="{C3380CC4-5D6E-409C-BE32-E72D297353CC}">
              <c16:uniqueId val="{00000000-2326-4C5C-8607-FF00E9BB4B21}"/>
            </c:ext>
          </c:extLst>
        </c:ser>
        <c:ser>
          <c:idx val="1"/>
          <c:order val="1"/>
          <c:tx>
            <c:strRef>
              <c:f>Sheet1!$A$5</c:f>
              <c:strCache>
                <c:ptCount val="1"/>
                <c:pt idx="0">
                  <c:v>Chord (m)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Sheet1!$B$2:$I$2</c:f>
              <c:strCache>
                <c:ptCount val="6"/>
                <c:pt idx="0">
                  <c:v>Pathfinder</c:v>
                </c:pt>
                <c:pt idx="1">
                  <c:v>Helios HP03</c:v>
                </c:pt>
                <c:pt idx="2">
                  <c:v>Zephyr</c:v>
                </c:pt>
                <c:pt idx="3">
                  <c:v>Airbus Zephyr</c:v>
                </c:pt>
                <c:pt idx="4">
                  <c:v>Global Observer</c:v>
                </c:pt>
                <c:pt idx="5">
                  <c:v>Odysseus</c:v>
                </c:pt>
              </c:strCache>
            </c:strRef>
          </c:xVal>
          <c:yVal>
            <c:numRef>
              <c:f>Sheet1!$B$5:$I$5</c:f>
              <c:numCache>
                <c:formatCode>General</c:formatCode>
                <c:ptCount val="8"/>
                <c:pt idx="0">
                  <c:v>2.4</c:v>
                </c:pt>
                <c:pt idx="1">
                  <c:v>2.4</c:v>
                </c:pt>
                <c:pt idx="2">
                  <c:v>2.4</c:v>
                </c:pt>
                <c:pt idx="3">
                  <c:v>2.4</c:v>
                </c:pt>
                <c:pt idx="4">
                  <c:v>3</c:v>
                </c:pt>
                <c:pt idx="5">
                  <c:v>5</c:v>
                </c:pt>
              </c:numCache>
            </c:numRef>
          </c:yVal>
          <c:smooth val="1"/>
          <c:extLst>
            <c:ext xmlns:c16="http://schemas.microsoft.com/office/drawing/2014/chart" uri="{C3380CC4-5D6E-409C-BE32-E72D297353CC}">
              <c16:uniqueId val="{00000001-2326-4C5C-8607-FF00E9BB4B21}"/>
            </c:ext>
          </c:extLst>
        </c:ser>
        <c:ser>
          <c:idx val="2"/>
          <c:order val="2"/>
          <c:tx>
            <c:strRef>
              <c:f>Sheet1!$A$7</c:f>
              <c:strCache>
                <c:ptCount val="1"/>
                <c:pt idx="0">
                  <c:v>Wingspan (m)</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strRef>
              <c:f>Sheet1!$B$2:$I$2</c:f>
              <c:strCache>
                <c:ptCount val="6"/>
                <c:pt idx="0">
                  <c:v>Pathfinder</c:v>
                </c:pt>
                <c:pt idx="1">
                  <c:v>Helios HP03</c:v>
                </c:pt>
                <c:pt idx="2">
                  <c:v>Zephyr</c:v>
                </c:pt>
                <c:pt idx="3">
                  <c:v>Airbus Zephyr</c:v>
                </c:pt>
                <c:pt idx="4">
                  <c:v>Global Observer</c:v>
                </c:pt>
                <c:pt idx="5">
                  <c:v>Odysseus</c:v>
                </c:pt>
              </c:strCache>
            </c:strRef>
          </c:xVal>
          <c:yVal>
            <c:numRef>
              <c:f>Sheet1!$B$7:$I$7</c:f>
              <c:numCache>
                <c:formatCode>General</c:formatCode>
                <c:ptCount val="8"/>
                <c:pt idx="0">
                  <c:v>29.5</c:v>
                </c:pt>
                <c:pt idx="1">
                  <c:v>30</c:v>
                </c:pt>
                <c:pt idx="2">
                  <c:v>25</c:v>
                </c:pt>
                <c:pt idx="3">
                  <c:v>25</c:v>
                </c:pt>
                <c:pt idx="4">
                  <c:v>53</c:v>
                </c:pt>
                <c:pt idx="5">
                  <c:v>74</c:v>
                </c:pt>
              </c:numCache>
            </c:numRef>
          </c:yVal>
          <c:smooth val="1"/>
          <c:extLst>
            <c:ext xmlns:c16="http://schemas.microsoft.com/office/drawing/2014/chart" uri="{C3380CC4-5D6E-409C-BE32-E72D297353CC}">
              <c16:uniqueId val="{00000002-2326-4C5C-8607-FF00E9BB4B21}"/>
            </c:ext>
          </c:extLst>
        </c:ser>
        <c:dLbls>
          <c:dLblPos val="r"/>
          <c:showLegendKey val="0"/>
          <c:showVal val="1"/>
          <c:showCatName val="1"/>
          <c:showSerName val="0"/>
          <c:showPercent val="0"/>
          <c:showBubbleSize val="0"/>
        </c:dLbls>
        <c:axId val="2117921712"/>
        <c:axId val="1900008096"/>
      </c:scatterChart>
      <c:valAx>
        <c:axId val="21179217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UAV</a:t>
                </a:r>
                <a:r>
                  <a:rPr lang="en-IN" baseline="0"/>
                  <a:t> List</a:t>
                </a:r>
                <a:endParaRPr lang="en-IN"/>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0008096"/>
        <c:crosses val="autoZero"/>
        <c:crossBetween val="midCat"/>
      </c:valAx>
      <c:valAx>
        <c:axId val="1900008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Lemght</a:t>
                </a:r>
                <a:r>
                  <a:rPr lang="en-IN" baseline="0"/>
                  <a:t> (m)</a:t>
                </a:r>
                <a:endParaRPr lang="en-IN"/>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17921712"/>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900"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C8560-CC27-4594-8A06-39193C8DE583}" type="datetimeFigureOut">
              <a:rPr lang="en-IN" smtClean="0"/>
              <a:t>06-12-2023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B2CAE-0BAE-499C-9C3C-DCC2847FFDD9}" type="slidenum">
              <a:rPr lang="en-IN" smtClean="0"/>
              <a:t>‹#›</a:t>
            </a:fld>
            <a:endParaRPr lang="en-IN"/>
          </a:p>
        </p:txBody>
      </p:sp>
    </p:spTree>
    <p:extLst>
      <p:ext uri="{BB962C8B-B14F-4D97-AF65-F5344CB8AC3E}">
        <p14:creationId xmlns:p14="http://schemas.microsoft.com/office/powerpoint/2010/main" val="24899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0EB3-8513-3893-315D-E52E752216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40D03E-0B27-D760-5C50-05663C940D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B88B5D1-FE74-3A0B-E9A1-8AFF2D44CE06}"/>
              </a:ext>
            </a:extLst>
          </p:cNvPr>
          <p:cNvSpPr>
            <a:spLocks noGrp="1"/>
          </p:cNvSpPr>
          <p:nvPr>
            <p:ph type="dt" sz="half" idx="10"/>
          </p:nvPr>
        </p:nvSpPr>
        <p:spPr/>
        <p:txBody>
          <a:bodyPr/>
          <a:lstStyle/>
          <a:p>
            <a:fld id="{DC7F13CE-EE00-432C-BD2D-6F0EDA8245DB}" type="datetime1">
              <a:rPr lang="en-IN" smtClean="0"/>
              <a:t>06-12-2023</a:t>
            </a:fld>
            <a:endParaRPr lang="en-IN"/>
          </a:p>
        </p:txBody>
      </p:sp>
      <p:sp>
        <p:nvSpPr>
          <p:cNvPr id="5" name="Footer Placeholder 4">
            <a:extLst>
              <a:ext uri="{FF2B5EF4-FFF2-40B4-BE49-F238E27FC236}">
                <a16:creationId xmlns:a16="http://schemas.microsoft.com/office/drawing/2014/main" id="{BB482D93-085A-7CB1-161D-D48675B28B26}"/>
              </a:ext>
            </a:extLst>
          </p:cNvPr>
          <p:cNvSpPr>
            <a:spLocks noGrp="1"/>
          </p:cNvSpPr>
          <p:nvPr>
            <p:ph type="ftr" sz="quarter" idx="11"/>
          </p:nvPr>
        </p:nvSpPr>
        <p:spPr/>
        <p:txBody>
          <a:body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762FB594-8463-4D35-86FB-D74FFD58593C}"/>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413746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BE75-A8C1-73A2-7ECA-DB2B613BE53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A1F43E-9B12-25FF-D64C-E19DFBE9F4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2E6D0B-B626-A4E0-2579-E5CDF01CF669}"/>
              </a:ext>
            </a:extLst>
          </p:cNvPr>
          <p:cNvSpPr>
            <a:spLocks noGrp="1"/>
          </p:cNvSpPr>
          <p:nvPr>
            <p:ph type="dt" sz="half" idx="10"/>
          </p:nvPr>
        </p:nvSpPr>
        <p:spPr/>
        <p:txBody>
          <a:bodyPr/>
          <a:lstStyle/>
          <a:p>
            <a:fld id="{8A05BD4D-7B13-47A1-A128-DD97057023ED}" type="datetime1">
              <a:rPr lang="en-IN" smtClean="0"/>
              <a:t>06-12-2023</a:t>
            </a:fld>
            <a:endParaRPr lang="en-IN"/>
          </a:p>
        </p:txBody>
      </p:sp>
      <p:sp>
        <p:nvSpPr>
          <p:cNvPr id="5" name="Footer Placeholder 4">
            <a:extLst>
              <a:ext uri="{FF2B5EF4-FFF2-40B4-BE49-F238E27FC236}">
                <a16:creationId xmlns:a16="http://schemas.microsoft.com/office/drawing/2014/main" id="{71F5EC9B-63F6-85FD-2EB1-BA1902169C89}"/>
              </a:ext>
            </a:extLst>
          </p:cNvPr>
          <p:cNvSpPr>
            <a:spLocks noGrp="1"/>
          </p:cNvSpPr>
          <p:nvPr>
            <p:ph type="ftr" sz="quarter" idx="11"/>
          </p:nvPr>
        </p:nvSpPr>
        <p:spPr/>
        <p:txBody>
          <a:body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0737EA17-3FB0-919D-AD28-0F1EBDFC8FA4}"/>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573894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8E1C92-961B-31D1-6119-818A818B8CE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92B2B1-0800-1B55-1817-9DE44EF12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6EA4B46-7EE1-912A-37F2-F8441F033406}"/>
              </a:ext>
            </a:extLst>
          </p:cNvPr>
          <p:cNvSpPr>
            <a:spLocks noGrp="1"/>
          </p:cNvSpPr>
          <p:nvPr>
            <p:ph type="dt" sz="half" idx="10"/>
          </p:nvPr>
        </p:nvSpPr>
        <p:spPr/>
        <p:txBody>
          <a:bodyPr/>
          <a:lstStyle/>
          <a:p>
            <a:fld id="{639FCE94-70AA-4294-8690-90A062DE78F8}" type="datetime1">
              <a:rPr lang="en-IN" smtClean="0"/>
              <a:t>06-12-2023</a:t>
            </a:fld>
            <a:endParaRPr lang="en-IN"/>
          </a:p>
        </p:txBody>
      </p:sp>
      <p:sp>
        <p:nvSpPr>
          <p:cNvPr id="5" name="Footer Placeholder 4">
            <a:extLst>
              <a:ext uri="{FF2B5EF4-FFF2-40B4-BE49-F238E27FC236}">
                <a16:creationId xmlns:a16="http://schemas.microsoft.com/office/drawing/2014/main" id="{24B069DC-23C5-0DC9-C748-00CF0F037940}"/>
              </a:ext>
            </a:extLst>
          </p:cNvPr>
          <p:cNvSpPr>
            <a:spLocks noGrp="1"/>
          </p:cNvSpPr>
          <p:nvPr>
            <p:ph type="ftr" sz="quarter" idx="11"/>
          </p:nvPr>
        </p:nvSpPr>
        <p:spPr/>
        <p:txBody>
          <a:body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9884C9F3-27D8-D846-D4A5-9A4BB86A68C2}"/>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129202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23ED6-D96F-C104-313E-AEF7CB098A7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09772F6-3A8D-2945-D11E-A27314A8E6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E75404-7FD1-5918-B319-B6FAEFC9F072}"/>
              </a:ext>
            </a:extLst>
          </p:cNvPr>
          <p:cNvSpPr>
            <a:spLocks noGrp="1"/>
          </p:cNvSpPr>
          <p:nvPr>
            <p:ph type="dt" sz="half" idx="10"/>
          </p:nvPr>
        </p:nvSpPr>
        <p:spPr/>
        <p:txBody>
          <a:bodyPr/>
          <a:lstStyle/>
          <a:p>
            <a:fld id="{B78D0404-C7C7-4C1C-A48F-32617CAB0AF6}" type="datetime1">
              <a:rPr lang="en-IN" smtClean="0"/>
              <a:t>06-12-2023</a:t>
            </a:fld>
            <a:endParaRPr lang="en-IN"/>
          </a:p>
        </p:txBody>
      </p:sp>
      <p:sp>
        <p:nvSpPr>
          <p:cNvPr id="5" name="Footer Placeholder 4">
            <a:extLst>
              <a:ext uri="{FF2B5EF4-FFF2-40B4-BE49-F238E27FC236}">
                <a16:creationId xmlns:a16="http://schemas.microsoft.com/office/drawing/2014/main" id="{2F80286B-E4B2-28DD-C9F4-CFF50B3A71C0}"/>
              </a:ext>
            </a:extLst>
          </p:cNvPr>
          <p:cNvSpPr>
            <a:spLocks noGrp="1"/>
          </p:cNvSpPr>
          <p:nvPr>
            <p:ph type="ftr" sz="quarter" idx="11"/>
          </p:nvPr>
        </p:nvSpPr>
        <p:spPr/>
        <p:txBody>
          <a:body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9E5998C3-CA3C-2B45-37F2-66BC2DE94AAF}"/>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1137241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9D4CC-E83A-86EB-5ACD-F32092858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52FF87-03D2-E021-3A41-3C44ABCA73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326E17-B5D1-7FB1-C73E-6A29875C91C1}"/>
              </a:ext>
            </a:extLst>
          </p:cNvPr>
          <p:cNvSpPr>
            <a:spLocks noGrp="1"/>
          </p:cNvSpPr>
          <p:nvPr>
            <p:ph type="dt" sz="half" idx="10"/>
          </p:nvPr>
        </p:nvSpPr>
        <p:spPr/>
        <p:txBody>
          <a:bodyPr/>
          <a:lstStyle/>
          <a:p>
            <a:fld id="{1B488182-82F4-4A4A-9EAF-27C65D7CE15F}" type="datetime1">
              <a:rPr lang="en-IN" smtClean="0"/>
              <a:t>06-12-2023</a:t>
            </a:fld>
            <a:endParaRPr lang="en-IN"/>
          </a:p>
        </p:txBody>
      </p:sp>
      <p:sp>
        <p:nvSpPr>
          <p:cNvPr id="5" name="Footer Placeholder 4">
            <a:extLst>
              <a:ext uri="{FF2B5EF4-FFF2-40B4-BE49-F238E27FC236}">
                <a16:creationId xmlns:a16="http://schemas.microsoft.com/office/drawing/2014/main" id="{17E1B46E-6824-8BB7-7724-CF268BB5092E}"/>
              </a:ext>
            </a:extLst>
          </p:cNvPr>
          <p:cNvSpPr>
            <a:spLocks noGrp="1"/>
          </p:cNvSpPr>
          <p:nvPr>
            <p:ph type="ftr" sz="quarter" idx="11"/>
          </p:nvPr>
        </p:nvSpPr>
        <p:spPr/>
        <p:txBody>
          <a:body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CF5F0453-2A63-5286-9B49-E7312E3FE2CE}"/>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3136120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4DE59-49BD-641B-9D16-D35644F16F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737C25F-36E6-2A3D-24C6-9A1EE8D9BFE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FF3C3DB-8EB6-4A4E-7F62-39B268AF60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D22158F-6622-DEF8-E9C4-EAE60A8CB67A}"/>
              </a:ext>
            </a:extLst>
          </p:cNvPr>
          <p:cNvSpPr>
            <a:spLocks noGrp="1"/>
          </p:cNvSpPr>
          <p:nvPr>
            <p:ph type="dt" sz="half" idx="10"/>
          </p:nvPr>
        </p:nvSpPr>
        <p:spPr/>
        <p:txBody>
          <a:bodyPr/>
          <a:lstStyle/>
          <a:p>
            <a:fld id="{5A961347-3608-4470-8275-EB8E82661D3C}" type="datetime1">
              <a:rPr lang="en-IN" smtClean="0"/>
              <a:t>06-12-2023</a:t>
            </a:fld>
            <a:endParaRPr lang="en-IN"/>
          </a:p>
        </p:txBody>
      </p:sp>
      <p:sp>
        <p:nvSpPr>
          <p:cNvPr id="6" name="Footer Placeholder 5">
            <a:extLst>
              <a:ext uri="{FF2B5EF4-FFF2-40B4-BE49-F238E27FC236}">
                <a16:creationId xmlns:a16="http://schemas.microsoft.com/office/drawing/2014/main" id="{1493B8E3-E811-6118-B1E0-2A9CD8620F5E}"/>
              </a:ext>
            </a:extLst>
          </p:cNvPr>
          <p:cNvSpPr>
            <a:spLocks noGrp="1"/>
          </p:cNvSpPr>
          <p:nvPr>
            <p:ph type="ftr" sz="quarter" idx="11"/>
          </p:nvPr>
        </p:nvSpPr>
        <p:spPr/>
        <p:txBody>
          <a:bodyPr/>
          <a:lstStyle/>
          <a:p>
            <a:r>
              <a:rPr lang="en-US"/>
              <a:t>Conceptual Design of Unmanned aerial systems (20ASE421A)</a:t>
            </a:r>
            <a:endParaRPr lang="en-IN"/>
          </a:p>
        </p:txBody>
      </p:sp>
      <p:sp>
        <p:nvSpPr>
          <p:cNvPr id="7" name="Slide Number Placeholder 6">
            <a:extLst>
              <a:ext uri="{FF2B5EF4-FFF2-40B4-BE49-F238E27FC236}">
                <a16:creationId xmlns:a16="http://schemas.microsoft.com/office/drawing/2014/main" id="{D6E369F0-FE16-C577-6FE0-161C66D7F857}"/>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1868096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C08C6-FAD2-8F6B-856E-095D6DA9E0F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3B0E390-5567-071A-DAB4-85A1A22F0C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7F95D4-FB45-0752-8DD7-ECD7DAF42D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39464F5-01B5-A1FB-5DEF-5C5B17B901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FCCCA2-3B09-CC78-5E4F-13D4710DE8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AFCC2E3-E5C7-377B-DCCC-133A3203FC74}"/>
              </a:ext>
            </a:extLst>
          </p:cNvPr>
          <p:cNvSpPr>
            <a:spLocks noGrp="1"/>
          </p:cNvSpPr>
          <p:nvPr>
            <p:ph type="dt" sz="half" idx="10"/>
          </p:nvPr>
        </p:nvSpPr>
        <p:spPr/>
        <p:txBody>
          <a:bodyPr/>
          <a:lstStyle/>
          <a:p>
            <a:fld id="{0AB0B1D4-D972-41B4-8EDF-EC9F875C5EA2}" type="datetime1">
              <a:rPr lang="en-IN" smtClean="0"/>
              <a:t>06-12-2023</a:t>
            </a:fld>
            <a:endParaRPr lang="en-IN"/>
          </a:p>
        </p:txBody>
      </p:sp>
      <p:sp>
        <p:nvSpPr>
          <p:cNvPr id="8" name="Footer Placeholder 7">
            <a:extLst>
              <a:ext uri="{FF2B5EF4-FFF2-40B4-BE49-F238E27FC236}">
                <a16:creationId xmlns:a16="http://schemas.microsoft.com/office/drawing/2014/main" id="{F812394B-D5B1-5432-A826-F578E473625F}"/>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AD611BDD-C41A-DFE5-7E84-5E680DBC60E8}"/>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3966384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C9938-FCDF-C2E7-A55D-5CEEBF28CB2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D765E7F-D11F-992F-2EDF-7AA4E96301EC}"/>
              </a:ext>
            </a:extLst>
          </p:cNvPr>
          <p:cNvSpPr>
            <a:spLocks noGrp="1"/>
          </p:cNvSpPr>
          <p:nvPr>
            <p:ph type="dt" sz="half" idx="10"/>
          </p:nvPr>
        </p:nvSpPr>
        <p:spPr/>
        <p:txBody>
          <a:bodyPr/>
          <a:lstStyle/>
          <a:p>
            <a:fld id="{67296489-B571-4844-9E30-2315F5D5F8B8}" type="datetime1">
              <a:rPr lang="en-IN" smtClean="0"/>
              <a:t>06-12-2023</a:t>
            </a:fld>
            <a:endParaRPr lang="en-IN"/>
          </a:p>
        </p:txBody>
      </p:sp>
      <p:sp>
        <p:nvSpPr>
          <p:cNvPr id="4" name="Footer Placeholder 3">
            <a:extLst>
              <a:ext uri="{FF2B5EF4-FFF2-40B4-BE49-F238E27FC236}">
                <a16:creationId xmlns:a16="http://schemas.microsoft.com/office/drawing/2014/main" id="{18D23678-7B03-FDE9-2C4C-A931CD0DC1E7}"/>
              </a:ext>
            </a:extLst>
          </p:cNvPr>
          <p:cNvSpPr>
            <a:spLocks noGrp="1"/>
          </p:cNvSpPr>
          <p:nvPr>
            <p:ph type="ftr" sz="quarter" idx="11"/>
          </p:nvPr>
        </p:nvSpPr>
        <p:spPr/>
        <p:txBody>
          <a:bodyPr/>
          <a:lstStyle/>
          <a:p>
            <a:r>
              <a:rPr lang="en-US"/>
              <a:t>Conceptual Design of Unmanned aerial systems (20ASE421A)</a:t>
            </a:r>
            <a:endParaRPr lang="en-IN"/>
          </a:p>
        </p:txBody>
      </p:sp>
      <p:sp>
        <p:nvSpPr>
          <p:cNvPr id="5" name="Slide Number Placeholder 4">
            <a:extLst>
              <a:ext uri="{FF2B5EF4-FFF2-40B4-BE49-F238E27FC236}">
                <a16:creationId xmlns:a16="http://schemas.microsoft.com/office/drawing/2014/main" id="{C08B623F-817F-F4C2-8603-DD6DF7574BAC}"/>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17220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103F40-4AD9-D0F5-0319-77447E20CC59}"/>
              </a:ext>
            </a:extLst>
          </p:cNvPr>
          <p:cNvSpPr>
            <a:spLocks noGrp="1"/>
          </p:cNvSpPr>
          <p:nvPr>
            <p:ph type="dt" sz="half" idx="10"/>
          </p:nvPr>
        </p:nvSpPr>
        <p:spPr/>
        <p:txBody>
          <a:bodyPr/>
          <a:lstStyle/>
          <a:p>
            <a:fld id="{429DD5DD-105B-4DFD-8F37-8D71B0549A85}" type="datetime1">
              <a:rPr lang="en-IN" smtClean="0"/>
              <a:t>06-12-2023</a:t>
            </a:fld>
            <a:endParaRPr lang="en-IN"/>
          </a:p>
        </p:txBody>
      </p:sp>
      <p:sp>
        <p:nvSpPr>
          <p:cNvPr id="3" name="Footer Placeholder 2">
            <a:extLst>
              <a:ext uri="{FF2B5EF4-FFF2-40B4-BE49-F238E27FC236}">
                <a16:creationId xmlns:a16="http://schemas.microsoft.com/office/drawing/2014/main" id="{F4299E1D-3538-8EE5-EBAA-76FCE32895D9}"/>
              </a:ext>
            </a:extLst>
          </p:cNvPr>
          <p:cNvSpPr>
            <a:spLocks noGrp="1"/>
          </p:cNvSpPr>
          <p:nvPr>
            <p:ph type="ftr" sz="quarter" idx="11"/>
          </p:nvPr>
        </p:nvSpPr>
        <p:spPr/>
        <p:txBody>
          <a:bodyPr/>
          <a:lstStyle/>
          <a:p>
            <a:r>
              <a:rPr lang="en-US"/>
              <a:t>Conceptual Design of Unmanned aerial systems (20ASE421A)</a:t>
            </a:r>
            <a:endParaRPr lang="en-IN"/>
          </a:p>
        </p:txBody>
      </p:sp>
      <p:sp>
        <p:nvSpPr>
          <p:cNvPr id="4" name="Slide Number Placeholder 3">
            <a:extLst>
              <a:ext uri="{FF2B5EF4-FFF2-40B4-BE49-F238E27FC236}">
                <a16:creationId xmlns:a16="http://schemas.microsoft.com/office/drawing/2014/main" id="{29F9C445-3770-1A6A-87EE-6561B1CC559F}"/>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4175391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B562-34F1-408D-B190-36F7F6E09C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637C79-82AF-84AB-7A27-F50C21AFAE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5261446-8CB4-EC4A-ED79-B65ADF7AA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56843F-6898-2235-7DB8-EBABB8FEC16C}"/>
              </a:ext>
            </a:extLst>
          </p:cNvPr>
          <p:cNvSpPr>
            <a:spLocks noGrp="1"/>
          </p:cNvSpPr>
          <p:nvPr>
            <p:ph type="dt" sz="half" idx="10"/>
          </p:nvPr>
        </p:nvSpPr>
        <p:spPr/>
        <p:txBody>
          <a:bodyPr/>
          <a:lstStyle/>
          <a:p>
            <a:fld id="{48CCB157-9746-465B-801E-9ADC5FFEAC2E}" type="datetime1">
              <a:rPr lang="en-IN" smtClean="0"/>
              <a:t>06-12-2023</a:t>
            </a:fld>
            <a:endParaRPr lang="en-IN"/>
          </a:p>
        </p:txBody>
      </p:sp>
      <p:sp>
        <p:nvSpPr>
          <p:cNvPr id="6" name="Footer Placeholder 5">
            <a:extLst>
              <a:ext uri="{FF2B5EF4-FFF2-40B4-BE49-F238E27FC236}">
                <a16:creationId xmlns:a16="http://schemas.microsoft.com/office/drawing/2014/main" id="{24540DFF-1E0B-0272-A4F2-B65B679E89EE}"/>
              </a:ext>
            </a:extLst>
          </p:cNvPr>
          <p:cNvSpPr>
            <a:spLocks noGrp="1"/>
          </p:cNvSpPr>
          <p:nvPr>
            <p:ph type="ftr" sz="quarter" idx="11"/>
          </p:nvPr>
        </p:nvSpPr>
        <p:spPr/>
        <p:txBody>
          <a:bodyPr/>
          <a:lstStyle/>
          <a:p>
            <a:r>
              <a:rPr lang="en-US"/>
              <a:t>Conceptual Design of Unmanned aerial systems (20ASE421A)</a:t>
            </a:r>
            <a:endParaRPr lang="en-IN"/>
          </a:p>
        </p:txBody>
      </p:sp>
      <p:sp>
        <p:nvSpPr>
          <p:cNvPr id="7" name="Slide Number Placeholder 6">
            <a:extLst>
              <a:ext uri="{FF2B5EF4-FFF2-40B4-BE49-F238E27FC236}">
                <a16:creationId xmlns:a16="http://schemas.microsoft.com/office/drawing/2014/main" id="{C52AEAFD-9E41-B0CC-D87B-83CD035DC115}"/>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3417750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5D8B0-74A6-35B1-77E7-D6818CA70E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046FE88-0C2B-1712-0461-4B56B8C6DE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30BC275-0AE8-3AE0-3A55-72960499A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62930C-4D28-810A-6139-F6F3C514B236}"/>
              </a:ext>
            </a:extLst>
          </p:cNvPr>
          <p:cNvSpPr>
            <a:spLocks noGrp="1"/>
          </p:cNvSpPr>
          <p:nvPr>
            <p:ph type="dt" sz="half" idx="10"/>
          </p:nvPr>
        </p:nvSpPr>
        <p:spPr/>
        <p:txBody>
          <a:bodyPr/>
          <a:lstStyle/>
          <a:p>
            <a:fld id="{E0A3E827-E4A1-4E71-91C6-3F4BFA423902}" type="datetime1">
              <a:rPr lang="en-IN" smtClean="0"/>
              <a:t>06-12-2023</a:t>
            </a:fld>
            <a:endParaRPr lang="en-IN"/>
          </a:p>
        </p:txBody>
      </p:sp>
      <p:sp>
        <p:nvSpPr>
          <p:cNvPr id="6" name="Footer Placeholder 5">
            <a:extLst>
              <a:ext uri="{FF2B5EF4-FFF2-40B4-BE49-F238E27FC236}">
                <a16:creationId xmlns:a16="http://schemas.microsoft.com/office/drawing/2014/main" id="{06BFB502-1A9F-CD88-7B16-2BEBA3B7E5FB}"/>
              </a:ext>
            </a:extLst>
          </p:cNvPr>
          <p:cNvSpPr>
            <a:spLocks noGrp="1"/>
          </p:cNvSpPr>
          <p:nvPr>
            <p:ph type="ftr" sz="quarter" idx="11"/>
          </p:nvPr>
        </p:nvSpPr>
        <p:spPr/>
        <p:txBody>
          <a:bodyPr/>
          <a:lstStyle/>
          <a:p>
            <a:r>
              <a:rPr lang="en-US"/>
              <a:t>Conceptual Design of Unmanned aerial systems (20ASE421A)</a:t>
            </a:r>
            <a:endParaRPr lang="en-IN"/>
          </a:p>
        </p:txBody>
      </p:sp>
      <p:sp>
        <p:nvSpPr>
          <p:cNvPr id="7" name="Slide Number Placeholder 6">
            <a:extLst>
              <a:ext uri="{FF2B5EF4-FFF2-40B4-BE49-F238E27FC236}">
                <a16:creationId xmlns:a16="http://schemas.microsoft.com/office/drawing/2014/main" id="{A1B003E6-388F-97DB-E66F-89856FC09257}"/>
              </a:ext>
            </a:extLst>
          </p:cNvPr>
          <p:cNvSpPr>
            <a:spLocks noGrp="1"/>
          </p:cNvSpPr>
          <p:nvPr>
            <p:ph type="sldNum" sz="quarter" idx="12"/>
          </p:nvPr>
        </p:nvSpPr>
        <p:spPr/>
        <p:txBody>
          <a:bodyPr/>
          <a:lstStyle/>
          <a:p>
            <a:fld id="{341A1628-1722-403E-AC83-E398D8AF11B7}" type="slidenum">
              <a:rPr lang="en-IN" smtClean="0"/>
              <a:t>‹#›</a:t>
            </a:fld>
            <a:endParaRPr lang="en-IN"/>
          </a:p>
        </p:txBody>
      </p:sp>
    </p:spTree>
    <p:extLst>
      <p:ext uri="{BB962C8B-B14F-4D97-AF65-F5344CB8AC3E}">
        <p14:creationId xmlns:p14="http://schemas.microsoft.com/office/powerpoint/2010/main" val="319515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95E4F-8270-70C9-930F-EA8CCF3CBA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89789E1-14C1-71D7-440F-7CE3CCA1C7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9D9CDC-BA83-BF7C-A812-00A5F6F63A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3AB40-8CFD-4A2D-BD03-8E3EE6972311}" type="datetime1">
              <a:rPr lang="en-IN" smtClean="0"/>
              <a:t>06-12-2023</a:t>
            </a:fld>
            <a:endParaRPr lang="en-IN"/>
          </a:p>
        </p:txBody>
      </p:sp>
      <p:sp>
        <p:nvSpPr>
          <p:cNvPr id="5" name="Footer Placeholder 4">
            <a:extLst>
              <a:ext uri="{FF2B5EF4-FFF2-40B4-BE49-F238E27FC236}">
                <a16:creationId xmlns:a16="http://schemas.microsoft.com/office/drawing/2014/main" id="{6F90B075-0419-75A9-A906-1FFC51C443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Conceptual Design of Unmanned aerial systems (20ASE421A)</a:t>
            </a:r>
            <a:endParaRPr lang="en-IN"/>
          </a:p>
        </p:txBody>
      </p:sp>
      <p:sp>
        <p:nvSpPr>
          <p:cNvPr id="6" name="Slide Number Placeholder 5">
            <a:extLst>
              <a:ext uri="{FF2B5EF4-FFF2-40B4-BE49-F238E27FC236}">
                <a16:creationId xmlns:a16="http://schemas.microsoft.com/office/drawing/2014/main" id="{D8C8CAD6-41CB-E8F9-2FFF-45569E03B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A1628-1722-403E-AC83-E398D8AF11B7}" type="slidenum">
              <a:rPr lang="en-IN" smtClean="0"/>
              <a:t>‹#›</a:t>
            </a:fld>
            <a:endParaRPr lang="en-IN"/>
          </a:p>
        </p:txBody>
      </p:sp>
    </p:spTree>
    <p:extLst>
      <p:ext uri="{BB962C8B-B14F-4D97-AF65-F5344CB8AC3E}">
        <p14:creationId xmlns:p14="http://schemas.microsoft.com/office/powerpoint/2010/main" val="1186775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3.png"/><Relationship Id="rId7" Type="http://schemas.openxmlformats.org/officeDocument/2006/relationships/image" Target="../media/image39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43.png"/><Relationship Id="rId9" Type="http://schemas.openxmlformats.org/officeDocument/2006/relationships/image" Target="../media/image41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40.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50.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90.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hyperlink" Target="http://www.publico.pt/tecnologia/noticia/tecnologia-da-universidade-de-aveiro-poe-drone-avigiar-" TargetMode="External"/><Relationship Id="rId5" Type="http://schemas.openxmlformats.org/officeDocument/2006/relationships/hyperlink" Target="http://press.ihs.com/press-release/aerospace-defense-security/consistent-growth-uavmarket-" TargetMode="External"/><Relationship Id="rId4" Type="http://schemas.openxmlformats.org/officeDocument/2006/relationships/hyperlink" Target="http://gizmodo.com/the-ryan-firebeegrandfather-"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3.png"/><Relationship Id="rId7"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1AA5ADF-D0BF-3A5C-72DB-92739BA79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 y="941294"/>
            <a:ext cx="12190035" cy="59167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4F28895-AD33-2DBF-1DD3-2F888F530D82}"/>
              </a:ext>
            </a:extLst>
          </p:cNvPr>
          <p:cNvPicPr>
            <a:picLocks noChangeAspect="1"/>
          </p:cNvPicPr>
          <p:nvPr/>
        </p:nvPicPr>
        <p:blipFill>
          <a:blip r:embed="rId3"/>
          <a:stretch>
            <a:fillRect/>
          </a:stretch>
        </p:blipFill>
        <p:spPr>
          <a:xfrm>
            <a:off x="9493182" y="165139"/>
            <a:ext cx="2107112" cy="651060"/>
          </a:xfrm>
          <a:prstGeom prst="rect">
            <a:avLst/>
          </a:prstGeom>
        </p:spPr>
      </p:pic>
      <p:sp>
        <p:nvSpPr>
          <p:cNvPr id="3" name="TextBox 2">
            <a:extLst>
              <a:ext uri="{FF2B5EF4-FFF2-40B4-BE49-F238E27FC236}">
                <a16:creationId xmlns:a16="http://schemas.microsoft.com/office/drawing/2014/main" id="{5EA8189F-8831-E4AA-4CD3-92B57AB38757}"/>
              </a:ext>
            </a:extLst>
          </p:cNvPr>
          <p:cNvSpPr txBox="1"/>
          <p:nvPr/>
        </p:nvSpPr>
        <p:spPr>
          <a:xfrm>
            <a:off x="4016188" y="523957"/>
            <a:ext cx="4159624" cy="2862322"/>
          </a:xfrm>
          <a:prstGeom prst="rect">
            <a:avLst/>
          </a:prstGeom>
          <a:noFill/>
        </p:spPr>
        <p:txBody>
          <a:bodyPr wrap="square" rtlCol="0">
            <a:spAutoFit/>
          </a:bodyPr>
          <a:lstStyle/>
          <a:p>
            <a:r>
              <a:rPr lang="en-US" sz="18000">
                <a:solidFill>
                  <a:schemeClr val="bg1"/>
                </a:solidFill>
              </a:rPr>
              <a:t>HAP</a:t>
            </a:r>
            <a:endParaRPr lang="en-IN" sz="18000">
              <a:solidFill>
                <a:schemeClr val="bg1"/>
              </a:solidFill>
            </a:endParaRPr>
          </a:p>
        </p:txBody>
      </p:sp>
      <p:sp>
        <p:nvSpPr>
          <p:cNvPr id="4" name="TextBox 3">
            <a:extLst>
              <a:ext uri="{FF2B5EF4-FFF2-40B4-BE49-F238E27FC236}">
                <a16:creationId xmlns:a16="http://schemas.microsoft.com/office/drawing/2014/main" id="{225661D0-DE9E-53FC-2CC1-9D6629B01E69}"/>
              </a:ext>
            </a:extLst>
          </p:cNvPr>
          <p:cNvSpPr txBox="1"/>
          <p:nvPr/>
        </p:nvSpPr>
        <p:spPr>
          <a:xfrm flipH="1">
            <a:off x="4310305" y="2846593"/>
            <a:ext cx="3347869" cy="523220"/>
          </a:xfrm>
          <a:prstGeom prst="rect">
            <a:avLst/>
          </a:prstGeom>
          <a:noFill/>
        </p:spPr>
        <p:txBody>
          <a:bodyPr wrap="square" rtlCol="0">
            <a:spAutoFit/>
          </a:bodyPr>
          <a:lstStyle/>
          <a:p>
            <a:r>
              <a:rPr lang="en-US" sz="2800">
                <a:latin typeface="Aptos Narrow" panose="020B0004020202020204" pitchFamily="34" charset="0"/>
              </a:rPr>
              <a:t>High Altitude Platform</a:t>
            </a:r>
            <a:endParaRPr lang="en-IN" sz="2800">
              <a:latin typeface="Aptos Narrow" panose="020B0004020202020204" pitchFamily="34" charset="0"/>
            </a:endParaRPr>
          </a:p>
        </p:txBody>
      </p:sp>
      <p:sp>
        <p:nvSpPr>
          <p:cNvPr id="6" name="TextBox 5">
            <a:extLst>
              <a:ext uri="{FF2B5EF4-FFF2-40B4-BE49-F238E27FC236}">
                <a16:creationId xmlns:a16="http://schemas.microsoft.com/office/drawing/2014/main" id="{DF637F5E-4A51-5990-CC58-3FE1887C6C78}"/>
              </a:ext>
            </a:extLst>
          </p:cNvPr>
          <p:cNvSpPr txBox="1"/>
          <p:nvPr/>
        </p:nvSpPr>
        <p:spPr>
          <a:xfrm flipH="1">
            <a:off x="4098102" y="5347319"/>
            <a:ext cx="3995794" cy="1446550"/>
          </a:xfrm>
          <a:prstGeom prst="rect">
            <a:avLst/>
          </a:prstGeom>
          <a:noFill/>
        </p:spPr>
        <p:txBody>
          <a:bodyPr wrap="square" rtlCol="0">
            <a:spAutoFit/>
          </a:bodyPr>
          <a:lstStyle/>
          <a:p>
            <a:pPr algn="ctr"/>
            <a:r>
              <a:rPr lang="en-US" sz="2800">
                <a:solidFill>
                  <a:schemeClr val="bg1"/>
                </a:solidFill>
                <a:latin typeface="+mj-lt"/>
              </a:rPr>
              <a:t>UAV- Pre Presentation</a:t>
            </a:r>
          </a:p>
          <a:p>
            <a:pPr algn="ctr"/>
            <a:r>
              <a:rPr lang="en-US" sz="2000">
                <a:solidFill>
                  <a:schemeClr val="bg1"/>
                </a:solidFill>
                <a:latin typeface="+mj-lt"/>
              </a:rPr>
              <a:t>Batch 2020</a:t>
            </a:r>
          </a:p>
          <a:p>
            <a:pPr algn="ctr"/>
            <a:r>
              <a:rPr lang="en-US" sz="2000">
                <a:solidFill>
                  <a:schemeClr val="bg1"/>
                </a:solidFill>
                <a:latin typeface="+mj-lt"/>
              </a:rPr>
              <a:t>B-Tech in Aerospace Engineering</a:t>
            </a:r>
          </a:p>
          <a:p>
            <a:pPr algn="ctr"/>
            <a:r>
              <a:rPr lang="en-US" sz="2000">
                <a:solidFill>
                  <a:schemeClr val="bg1"/>
                </a:solidFill>
                <a:latin typeface="+mj-lt"/>
              </a:rPr>
              <a:t>CL: Dr. </a:t>
            </a:r>
            <a:r>
              <a:rPr lang="en-US" sz="2000" err="1">
                <a:solidFill>
                  <a:schemeClr val="bg1"/>
                </a:solidFill>
                <a:latin typeface="+mj-lt"/>
              </a:rPr>
              <a:t>Jayahar</a:t>
            </a:r>
            <a:r>
              <a:rPr lang="en-US" sz="2000">
                <a:solidFill>
                  <a:schemeClr val="bg1"/>
                </a:solidFill>
                <a:latin typeface="+mj-lt"/>
              </a:rPr>
              <a:t> Sivasubramanian</a:t>
            </a:r>
            <a:endParaRPr lang="en-IN" sz="2000">
              <a:solidFill>
                <a:schemeClr val="bg1"/>
              </a:solidFill>
              <a:latin typeface="+mj-lt"/>
            </a:endParaRPr>
          </a:p>
        </p:txBody>
      </p:sp>
      <p:pic>
        <p:nvPicPr>
          <p:cNvPr id="8" name="Picture 7">
            <a:extLst>
              <a:ext uri="{FF2B5EF4-FFF2-40B4-BE49-F238E27FC236}">
                <a16:creationId xmlns:a16="http://schemas.microsoft.com/office/drawing/2014/main" id="{7B6D13ED-EE01-E861-3E6B-1690E1941800}"/>
              </a:ext>
            </a:extLst>
          </p:cNvPr>
          <p:cNvPicPr>
            <a:picLocks noChangeAspect="1"/>
          </p:cNvPicPr>
          <p:nvPr/>
        </p:nvPicPr>
        <p:blipFill rotWithShape="1">
          <a:blip r:embed="rId4">
            <a:extLst>
              <a:ext uri="{28A0092B-C50C-407E-A947-70E740481C1C}">
                <a14:useLocalDpi xmlns:a14="http://schemas.microsoft.com/office/drawing/2010/main" val="0"/>
              </a:ext>
            </a:extLst>
          </a:blip>
          <a:srcRect t="3619"/>
          <a:stretch/>
        </p:blipFill>
        <p:spPr>
          <a:xfrm>
            <a:off x="268940" y="87281"/>
            <a:ext cx="1433771" cy="800223"/>
          </a:xfrm>
          <a:prstGeom prst="rect">
            <a:avLst/>
          </a:prstGeom>
        </p:spPr>
      </p:pic>
      <p:sp>
        <p:nvSpPr>
          <p:cNvPr id="9" name="TextBox 8">
            <a:extLst>
              <a:ext uri="{FF2B5EF4-FFF2-40B4-BE49-F238E27FC236}">
                <a16:creationId xmlns:a16="http://schemas.microsoft.com/office/drawing/2014/main" id="{1180B275-E47F-5720-DEDE-CD2320D91895}"/>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10" name="TextBox 9">
            <a:extLst>
              <a:ext uri="{FF2B5EF4-FFF2-40B4-BE49-F238E27FC236}">
                <a16:creationId xmlns:a16="http://schemas.microsoft.com/office/drawing/2014/main" id="{4E339C4D-20F7-77A9-2335-DF903B4E7B5C}"/>
              </a:ext>
            </a:extLst>
          </p:cNvPr>
          <p:cNvSpPr txBox="1"/>
          <p:nvPr/>
        </p:nvSpPr>
        <p:spPr>
          <a:xfrm>
            <a:off x="4545383" y="133449"/>
            <a:ext cx="2810948" cy="707886"/>
          </a:xfrm>
          <a:prstGeom prst="rect">
            <a:avLst/>
          </a:prstGeom>
          <a:noFill/>
        </p:spPr>
        <p:txBody>
          <a:bodyPr wrap="square">
            <a:spAutoFit/>
          </a:bodyPr>
          <a:lstStyle/>
          <a:p>
            <a:pPr algn="ctr"/>
            <a:r>
              <a:rPr lang="en-US" sz="2000" kern="100">
                <a:effectLst/>
                <a:latin typeface="+mj-lt"/>
                <a:ea typeface="Calibri" panose="020F0502020204030204" pitchFamily="34" charset="0"/>
                <a:cs typeface="Times New Roman" panose="02020603050405020304" pitchFamily="18" charset="0"/>
              </a:rPr>
              <a:t>Department of Aerospace Engineering </a:t>
            </a:r>
            <a:endParaRPr lang="en-IN" sz="2000" kern="100">
              <a:effectLst/>
              <a:latin typeface="+mj-lt"/>
              <a:ea typeface="Calibri" panose="020F0502020204030204" pitchFamily="34" charset="0"/>
              <a:cs typeface="Times New Roman" panose="02020603050405020304" pitchFamily="18" charset="0"/>
            </a:endParaRPr>
          </a:p>
        </p:txBody>
      </p:sp>
      <p:sp>
        <p:nvSpPr>
          <p:cNvPr id="11" name="Date Placeholder 10">
            <a:extLst>
              <a:ext uri="{FF2B5EF4-FFF2-40B4-BE49-F238E27FC236}">
                <a16:creationId xmlns:a16="http://schemas.microsoft.com/office/drawing/2014/main" id="{0685D396-AD06-EB46-10BB-675183B51415}"/>
              </a:ext>
            </a:extLst>
          </p:cNvPr>
          <p:cNvSpPr>
            <a:spLocks noGrp="1"/>
          </p:cNvSpPr>
          <p:nvPr>
            <p:ph type="dt" sz="half" idx="10"/>
          </p:nvPr>
        </p:nvSpPr>
        <p:spPr/>
        <p:txBody>
          <a:bodyPr/>
          <a:lstStyle/>
          <a:p>
            <a:fld id="{1D5C789E-075F-4568-8275-19F83DD51172}" type="datetime1">
              <a:rPr lang="en-IN" smtClean="0"/>
              <a:t>06-12-2023</a:t>
            </a:fld>
            <a:endParaRPr lang="en-IN"/>
          </a:p>
        </p:txBody>
      </p:sp>
      <p:sp>
        <p:nvSpPr>
          <p:cNvPr id="13" name="Slide Number Placeholder 12">
            <a:extLst>
              <a:ext uri="{FF2B5EF4-FFF2-40B4-BE49-F238E27FC236}">
                <a16:creationId xmlns:a16="http://schemas.microsoft.com/office/drawing/2014/main" id="{E97DD9FE-AA01-876C-04BE-E40C387FA5CC}"/>
              </a:ext>
            </a:extLst>
          </p:cNvPr>
          <p:cNvSpPr>
            <a:spLocks noGrp="1"/>
          </p:cNvSpPr>
          <p:nvPr>
            <p:ph type="sldNum" sz="quarter" idx="12"/>
          </p:nvPr>
        </p:nvSpPr>
        <p:spPr/>
        <p:txBody>
          <a:bodyPr/>
          <a:lstStyle/>
          <a:p>
            <a:fld id="{341A1628-1722-403E-AC83-E398D8AF11B7}" type="slidenum">
              <a:rPr lang="en-IN" smtClean="0"/>
              <a:t>1</a:t>
            </a:fld>
            <a:endParaRPr lang="en-IN"/>
          </a:p>
        </p:txBody>
      </p:sp>
    </p:spTree>
    <p:extLst>
      <p:ext uri="{BB962C8B-B14F-4D97-AF65-F5344CB8AC3E}">
        <p14:creationId xmlns:p14="http://schemas.microsoft.com/office/powerpoint/2010/main" val="3508009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10</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 name="Chart 2">
            <a:extLst>
              <a:ext uri="{FF2B5EF4-FFF2-40B4-BE49-F238E27FC236}">
                <a16:creationId xmlns:a16="http://schemas.microsoft.com/office/drawing/2014/main" id="{C649C7C9-3032-B80C-5BF3-A428ED694881}"/>
              </a:ext>
            </a:extLst>
          </p:cNvPr>
          <p:cNvGraphicFramePr>
            <a:graphicFrameLocks/>
          </p:cNvGraphicFramePr>
          <p:nvPr>
            <p:extLst>
              <p:ext uri="{D42A27DB-BD31-4B8C-83A1-F6EECF244321}">
                <p14:modId xmlns:p14="http://schemas.microsoft.com/office/powerpoint/2010/main" val="1321584824"/>
              </p:ext>
            </p:extLst>
          </p:nvPr>
        </p:nvGraphicFramePr>
        <p:xfrm>
          <a:off x="2511128" y="1183564"/>
          <a:ext cx="7589520" cy="49301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08855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11</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 name="Chart 1">
            <a:extLst>
              <a:ext uri="{FF2B5EF4-FFF2-40B4-BE49-F238E27FC236}">
                <a16:creationId xmlns:a16="http://schemas.microsoft.com/office/drawing/2014/main" id="{CA15A1D0-61BE-06A9-29B9-DA207A654467}"/>
              </a:ext>
            </a:extLst>
          </p:cNvPr>
          <p:cNvGraphicFramePr>
            <a:graphicFrameLocks/>
          </p:cNvGraphicFramePr>
          <p:nvPr>
            <p:extLst>
              <p:ext uri="{D42A27DB-BD31-4B8C-83A1-F6EECF244321}">
                <p14:modId xmlns:p14="http://schemas.microsoft.com/office/powerpoint/2010/main" val="2082374931"/>
              </p:ext>
            </p:extLst>
          </p:nvPr>
        </p:nvGraphicFramePr>
        <p:xfrm>
          <a:off x="1674820" y="1105695"/>
          <a:ext cx="8616661" cy="514270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79236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12</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977938" y="1342887"/>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F4D85E9-705F-F1C1-5CC4-0649A416313F}"/>
              </a:ext>
            </a:extLst>
          </p:cNvPr>
          <p:cNvSpPr txBox="1"/>
          <p:nvPr/>
        </p:nvSpPr>
        <p:spPr>
          <a:xfrm>
            <a:off x="4547765" y="1449913"/>
            <a:ext cx="262603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latin typeface="Times New Roman"/>
                <a:ea typeface="Calibri"/>
                <a:cs typeface="Times New Roman"/>
              </a:rPr>
              <a:t>Mission Profile</a:t>
            </a:r>
          </a:p>
        </p:txBody>
      </p:sp>
      <p:pic>
        <p:nvPicPr>
          <p:cNvPr id="2" name="Picture 2">
            <a:extLst>
              <a:ext uri="{FF2B5EF4-FFF2-40B4-BE49-F238E27FC236}">
                <a16:creationId xmlns:a16="http://schemas.microsoft.com/office/drawing/2014/main" id="{43C7B676-EF32-8B1A-8522-88353703AC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453" y="2346743"/>
            <a:ext cx="11889093" cy="3421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a:extLst>
              <a:ext uri="{FF2B5EF4-FFF2-40B4-BE49-F238E27FC236}">
                <a16:creationId xmlns:a16="http://schemas.microsoft.com/office/drawing/2014/main" id="{C0E4290B-98D5-4DAB-E694-4815BDAA51A5}"/>
              </a:ext>
            </a:extLst>
          </p:cNvPr>
          <p:cNvGrpSpPr/>
          <p:nvPr/>
        </p:nvGrpSpPr>
        <p:grpSpPr>
          <a:xfrm>
            <a:off x="6025009" y="2238792"/>
            <a:ext cx="603872" cy="471341"/>
            <a:chOff x="4952065" y="2779695"/>
            <a:chExt cx="603872" cy="471341"/>
          </a:xfrm>
        </p:grpSpPr>
        <p:sp>
          <p:nvSpPr>
            <p:cNvPr id="18" name="Arrow: Curved Up 17">
              <a:extLst>
                <a:ext uri="{FF2B5EF4-FFF2-40B4-BE49-F238E27FC236}">
                  <a16:creationId xmlns:a16="http://schemas.microsoft.com/office/drawing/2014/main" id="{4696928F-8965-9D02-6F1B-9313210C4787}"/>
                </a:ext>
              </a:extLst>
            </p:cNvPr>
            <p:cNvSpPr/>
            <p:nvPr/>
          </p:nvSpPr>
          <p:spPr>
            <a:xfrm rot="5400000">
              <a:off x="4851618" y="2880143"/>
              <a:ext cx="471340" cy="270445"/>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9" name="Arrow: Curved Up 18">
              <a:extLst>
                <a:ext uri="{FF2B5EF4-FFF2-40B4-BE49-F238E27FC236}">
                  <a16:creationId xmlns:a16="http://schemas.microsoft.com/office/drawing/2014/main" id="{CD5D5AD6-9437-9A0E-A50A-5A03C41076AE}"/>
                </a:ext>
              </a:extLst>
            </p:cNvPr>
            <p:cNvSpPr/>
            <p:nvPr/>
          </p:nvSpPr>
          <p:spPr>
            <a:xfrm rot="16200000">
              <a:off x="5176456" y="2871553"/>
              <a:ext cx="471340" cy="287623"/>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pic>
        <p:nvPicPr>
          <p:cNvPr id="22" name="Picture 21">
            <a:extLst>
              <a:ext uri="{FF2B5EF4-FFF2-40B4-BE49-F238E27FC236}">
                <a16:creationId xmlns:a16="http://schemas.microsoft.com/office/drawing/2014/main" id="{5C21BFFB-EFDF-78F4-AFE3-C5962AA9F56D}"/>
              </a:ext>
            </a:extLst>
          </p:cNvPr>
          <p:cNvPicPr>
            <a:picLocks noChangeAspect="1"/>
          </p:cNvPicPr>
          <p:nvPr/>
        </p:nvPicPr>
        <p:blipFill>
          <a:blip r:embed="rId5"/>
          <a:stretch>
            <a:fillRect/>
          </a:stretch>
        </p:blipFill>
        <p:spPr>
          <a:xfrm rot="406372" flipH="1">
            <a:off x="3741001" y="2812211"/>
            <a:ext cx="1827303" cy="1625096"/>
          </a:xfrm>
          <a:prstGeom prst="rect">
            <a:avLst/>
          </a:prstGeom>
        </p:spPr>
      </p:pic>
    </p:spTree>
    <p:extLst>
      <p:ext uri="{BB962C8B-B14F-4D97-AF65-F5344CB8AC3E}">
        <p14:creationId xmlns:p14="http://schemas.microsoft.com/office/powerpoint/2010/main" val="1118376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13</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7919720" y="1347732"/>
            <a:ext cx="3688080"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Times New Roman"/>
                <a:ea typeface="Calibri"/>
                <a:cs typeface="Times New Roman"/>
              </a:rPr>
              <a:t>Methodology Steps:</a:t>
            </a:r>
          </a:p>
          <a:p>
            <a:pPr marL="342900" indent="-342900">
              <a:buFont typeface="Arial" panose="020B0604020202020204" pitchFamily="34" charset="0"/>
              <a:buChar char="•"/>
            </a:pPr>
            <a:r>
              <a:rPr lang="en-US" sz="2000" dirty="0">
                <a:latin typeface="Times New Roman"/>
                <a:ea typeface="Calibri"/>
                <a:cs typeface="Times New Roman"/>
              </a:rPr>
              <a:t>Finalized </a:t>
            </a:r>
            <a:r>
              <a:rPr lang="en-US" sz="2000" dirty="0" err="1">
                <a:latin typeface="Times New Roman"/>
                <a:ea typeface="Calibri"/>
                <a:cs typeface="Times New Roman"/>
              </a:rPr>
              <a:t>Requirments</a:t>
            </a:r>
            <a:endParaRPr lang="en-US" sz="2000" dirty="0">
              <a:latin typeface="Times New Roman"/>
              <a:ea typeface="Calibri"/>
              <a:cs typeface="Times New Roman"/>
            </a:endParaRPr>
          </a:p>
          <a:p>
            <a:pPr marL="342900" indent="-342900">
              <a:buFont typeface="Arial" panose="020B0604020202020204" pitchFamily="34" charset="0"/>
              <a:buChar char="•"/>
            </a:pPr>
            <a:r>
              <a:rPr lang="en-US" sz="2000" dirty="0">
                <a:latin typeface="Times New Roman"/>
                <a:ea typeface="Calibri"/>
                <a:cs typeface="Times New Roman"/>
              </a:rPr>
              <a:t>Initial Estimation of Design Parameters</a:t>
            </a:r>
          </a:p>
          <a:p>
            <a:pPr marL="342900" indent="-342900">
              <a:buFont typeface="Arial" panose="020B0604020202020204" pitchFamily="34" charset="0"/>
              <a:buChar char="•"/>
            </a:pPr>
            <a:r>
              <a:rPr lang="en-US" sz="2000" dirty="0">
                <a:latin typeface="Times New Roman"/>
                <a:ea typeface="Calibri"/>
                <a:cs typeface="Times New Roman"/>
              </a:rPr>
              <a:t>Weight Details</a:t>
            </a:r>
          </a:p>
          <a:p>
            <a:pPr marL="342900" indent="-342900">
              <a:buFont typeface="Arial" panose="020B0604020202020204" pitchFamily="34" charset="0"/>
              <a:buChar char="•"/>
            </a:pPr>
            <a:r>
              <a:rPr lang="en-US" sz="2000" dirty="0">
                <a:latin typeface="Times New Roman"/>
                <a:ea typeface="Calibri"/>
                <a:cs typeface="Times New Roman"/>
              </a:rPr>
              <a:t>Initial Sizing</a:t>
            </a:r>
          </a:p>
          <a:p>
            <a:pPr marL="342900" indent="-342900">
              <a:buFont typeface="Arial" panose="020B0604020202020204" pitchFamily="34" charset="0"/>
              <a:buChar char="•"/>
            </a:pPr>
            <a:r>
              <a:rPr lang="en-US" sz="2000" dirty="0">
                <a:latin typeface="Times New Roman"/>
                <a:ea typeface="Calibri"/>
                <a:cs typeface="Times New Roman"/>
              </a:rPr>
              <a:t>Constraint Analysis</a:t>
            </a:r>
          </a:p>
          <a:p>
            <a:pPr marL="342900" indent="-342900">
              <a:buFont typeface="Arial" panose="020B0604020202020204" pitchFamily="34" charset="0"/>
              <a:buChar char="•"/>
            </a:pPr>
            <a:r>
              <a:rPr lang="en-US" sz="2000" dirty="0">
                <a:latin typeface="Times New Roman"/>
                <a:ea typeface="Calibri"/>
                <a:cs typeface="Times New Roman"/>
              </a:rPr>
              <a:t>Aerodynamic parameter Calculations</a:t>
            </a:r>
          </a:p>
          <a:p>
            <a:pPr marL="342900" indent="-342900">
              <a:buFont typeface="Arial" panose="020B0604020202020204" pitchFamily="34" charset="0"/>
              <a:buChar char="•"/>
            </a:pPr>
            <a:r>
              <a:rPr lang="en-US" sz="2000" dirty="0">
                <a:latin typeface="Times New Roman"/>
                <a:ea typeface="Calibri"/>
                <a:cs typeface="Times New Roman"/>
              </a:rPr>
              <a:t>Refined Sizing</a:t>
            </a:r>
          </a:p>
          <a:p>
            <a:pPr marL="342900" indent="-342900">
              <a:buFont typeface="Arial" panose="020B0604020202020204" pitchFamily="34" charset="0"/>
              <a:buChar char="•"/>
            </a:pPr>
            <a:r>
              <a:rPr lang="en-US" sz="2000" dirty="0">
                <a:latin typeface="Times New Roman"/>
                <a:ea typeface="Calibri"/>
                <a:cs typeface="Times New Roman"/>
              </a:rPr>
              <a:t>Performance Calculation</a:t>
            </a:r>
          </a:p>
          <a:p>
            <a:pPr marL="342900" indent="-342900">
              <a:buFont typeface="Arial" panose="020B0604020202020204" pitchFamily="34" charset="0"/>
              <a:buChar char="•"/>
            </a:pPr>
            <a:r>
              <a:rPr lang="en-US" sz="2000" dirty="0">
                <a:latin typeface="Times New Roman"/>
                <a:ea typeface="Calibri"/>
                <a:cs typeface="Times New Roman"/>
              </a:rPr>
              <a:t>Finalized Design</a:t>
            </a:r>
          </a:p>
          <a:p>
            <a:endParaRPr lang="en-US" sz="2000" dirty="0">
              <a:latin typeface="Times New Roman"/>
              <a:ea typeface="Calibri"/>
              <a:cs typeface="Times New Roman"/>
            </a:endParaRPr>
          </a:p>
          <a:p>
            <a:endParaRPr lang="en-US" sz="2000" dirty="0">
              <a:solidFill>
                <a:schemeClr val="bg1"/>
              </a:solidFill>
              <a:latin typeface="Times New Roman"/>
              <a:ea typeface="Calibri"/>
              <a:cs typeface="Times New Roman"/>
            </a:endParaRPr>
          </a:p>
          <a:p>
            <a:endParaRPr lang="en-US" sz="2000" dirty="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5456734-C946-4A18-603C-D81A03C61402}"/>
              </a:ext>
            </a:extLst>
          </p:cNvPr>
          <p:cNvPicPr>
            <a:picLocks noChangeAspect="1"/>
          </p:cNvPicPr>
          <p:nvPr/>
        </p:nvPicPr>
        <p:blipFill rotWithShape="1">
          <a:blip r:embed="rId4"/>
          <a:srcRect t="2756"/>
          <a:stretch/>
        </p:blipFill>
        <p:spPr>
          <a:xfrm>
            <a:off x="3538980" y="1163169"/>
            <a:ext cx="3523377" cy="4977278"/>
          </a:xfrm>
          <a:prstGeom prst="rect">
            <a:avLst/>
          </a:prstGeom>
        </p:spPr>
      </p:pic>
      <p:sp>
        <p:nvSpPr>
          <p:cNvPr id="15" name="TextBox 14">
            <a:extLst>
              <a:ext uri="{FF2B5EF4-FFF2-40B4-BE49-F238E27FC236}">
                <a16:creationId xmlns:a16="http://schemas.microsoft.com/office/drawing/2014/main" id="{E02D1DAB-9CB1-9271-88AF-B19730343735}"/>
              </a:ext>
            </a:extLst>
          </p:cNvPr>
          <p:cNvSpPr txBox="1"/>
          <p:nvPr/>
        </p:nvSpPr>
        <p:spPr>
          <a:xfrm flipH="1">
            <a:off x="454764" y="1286177"/>
            <a:ext cx="2773249" cy="1077218"/>
          </a:xfrm>
          <a:prstGeom prst="rect">
            <a:avLst/>
          </a:prstGeom>
          <a:noFill/>
        </p:spPr>
        <p:txBody>
          <a:bodyPr wrap="square" rtlCol="0">
            <a:spAutoFit/>
          </a:bodyPr>
          <a:lstStyle/>
          <a:p>
            <a:r>
              <a:rPr lang="en-US" sz="3200" dirty="0">
                <a:latin typeface="+mj-lt"/>
              </a:rPr>
              <a:t>Design Methodology</a:t>
            </a:r>
            <a:endParaRPr lang="en-IN" sz="3200" dirty="0">
              <a:latin typeface="+mj-lt"/>
            </a:endParaRPr>
          </a:p>
        </p:txBody>
      </p:sp>
    </p:spTree>
    <p:extLst>
      <p:ext uri="{BB962C8B-B14F-4D97-AF65-F5344CB8AC3E}">
        <p14:creationId xmlns:p14="http://schemas.microsoft.com/office/powerpoint/2010/main" val="87013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14</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842725EA-96C8-C4BC-696C-C744004FCDAA}"/>
              </a:ext>
            </a:extLst>
          </p:cNvPr>
          <p:cNvPicPr>
            <a:picLocks noChangeAspect="1"/>
          </p:cNvPicPr>
          <p:nvPr/>
        </p:nvPicPr>
        <p:blipFill>
          <a:blip r:embed="rId4"/>
          <a:stretch>
            <a:fillRect/>
          </a:stretch>
        </p:blipFill>
        <p:spPr>
          <a:xfrm>
            <a:off x="1702711" y="1899271"/>
            <a:ext cx="9288171" cy="2229161"/>
          </a:xfrm>
          <a:prstGeom prst="rect">
            <a:avLst/>
          </a:prstGeom>
        </p:spPr>
      </p:pic>
      <p:sp>
        <p:nvSpPr>
          <p:cNvPr id="26" name="TextBox 25">
            <a:extLst>
              <a:ext uri="{FF2B5EF4-FFF2-40B4-BE49-F238E27FC236}">
                <a16:creationId xmlns:a16="http://schemas.microsoft.com/office/drawing/2014/main" id="{04E0C81E-EFF5-3FA4-8ED1-5661E2290DE2}"/>
              </a:ext>
            </a:extLst>
          </p:cNvPr>
          <p:cNvSpPr txBox="1"/>
          <p:nvPr/>
        </p:nvSpPr>
        <p:spPr>
          <a:xfrm>
            <a:off x="499620" y="1576106"/>
            <a:ext cx="11340445" cy="646331"/>
          </a:xfrm>
          <a:prstGeom prst="rect">
            <a:avLst/>
          </a:prstGeom>
          <a:noFill/>
        </p:spPr>
        <p:txBody>
          <a:bodyPr wrap="square">
            <a:spAutoFit/>
          </a:bodyPr>
          <a:lstStyle/>
          <a:p>
            <a:r>
              <a:rPr lang="en-US" dirty="0"/>
              <a:t>Prior to determining the overall configuration, an analysis on different types of configurations was performed. The first type of configuration is the flying wing configuration </a:t>
            </a:r>
            <a:r>
              <a:rPr lang="en-US"/>
              <a:t>as shown:</a:t>
            </a:r>
            <a:endParaRPr lang="en-IN"/>
          </a:p>
        </p:txBody>
      </p:sp>
      <p:sp>
        <p:nvSpPr>
          <p:cNvPr id="28" name="TextBox 27">
            <a:extLst>
              <a:ext uri="{FF2B5EF4-FFF2-40B4-BE49-F238E27FC236}">
                <a16:creationId xmlns:a16="http://schemas.microsoft.com/office/drawing/2014/main" id="{AEF9DA5E-538D-1083-ADDD-C9D61401AD4D}"/>
              </a:ext>
            </a:extLst>
          </p:cNvPr>
          <p:cNvSpPr txBox="1"/>
          <p:nvPr/>
        </p:nvSpPr>
        <p:spPr>
          <a:xfrm>
            <a:off x="631595" y="4176755"/>
            <a:ext cx="11208469" cy="646331"/>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This type of configuration is good if the weight is evenly distributed over the span of the</a:t>
            </a:r>
            <a:r>
              <a:rPr lang="en-US" sz="1800" spc="-28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wing, however referring back to the Helios crash incident </a:t>
            </a:r>
            <a:r>
              <a:rPr lang="en-US" sz="1800">
                <a:effectLst/>
                <a:latin typeface="Times New Roman" panose="02020603050405020304" pitchFamily="18" charset="0"/>
                <a:ea typeface="Times New Roman" panose="02020603050405020304" pitchFamily="18" charset="0"/>
              </a:rPr>
              <a:t>our design would encounter </a:t>
            </a:r>
            <a:r>
              <a:rPr lang="en-US" sz="1800" dirty="0">
                <a:effectLst/>
                <a:latin typeface="Times New Roman" panose="02020603050405020304" pitchFamily="18" charset="0"/>
                <a:ea typeface="Times New Roman" panose="02020603050405020304" pitchFamily="18" charset="0"/>
              </a:rPr>
              <a:t>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same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excessive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dihedral problems</a:t>
            </a:r>
            <a:endParaRPr lang="en-IN"/>
          </a:p>
        </p:txBody>
      </p:sp>
      <p:sp>
        <p:nvSpPr>
          <p:cNvPr id="2" name="TextBox 1">
            <a:extLst>
              <a:ext uri="{FF2B5EF4-FFF2-40B4-BE49-F238E27FC236}">
                <a16:creationId xmlns:a16="http://schemas.microsoft.com/office/drawing/2014/main" id="{155E0F7D-BB16-A83F-ECCE-7E3EF540BBDE}"/>
              </a:ext>
            </a:extLst>
          </p:cNvPr>
          <p:cNvSpPr txBox="1"/>
          <p:nvPr/>
        </p:nvSpPr>
        <p:spPr>
          <a:xfrm>
            <a:off x="3990169" y="340230"/>
            <a:ext cx="4491320" cy="523220"/>
          </a:xfrm>
          <a:prstGeom prst="rect">
            <a:avLst/>
          </a:prstGeom>
          <a:noFill/>
        </p:spPr>
        <p:txBody>
          <a:bodyPr wrap="square" rtlCol="0">
            <a:spAutoFit/>
          </a:bodyPr>
          <a:lstStyle/>
          <a:p>
            <a:r>
              <a:rPr lang="en-US" sz="2800" dirty="0"/>
              <a:t>Configuration Selection</a:t>
            </a:r>
            <a:endParaRPr lang="en-IN" sz="2800" dirty="0"/>
          </a:p>
        </p:txBody>
      </p:sp>
    </p:spTree>
    <p:extLst>
      <p:ext uri="{BB962C8B-B14F-4D97-AF65-F5344CB8AC3E}">
        <p14:creationId xmlns:p14="http://schemas.microsoft.com/office/powerpoint/2010/main" val="80196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15</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55E0F7D-BB16-A83F-ECCE-7E3EF540BBDE}"/>
              </a:ext>
            </a:extLst>
          </p:cNvPr>
          <p:cNvSpPr txBox="1"/>
          <p:nvPr/>
        </p:nvSpPr>
        <p:spPr>
          <a:xfrm>
            <a:off x="3990169" y="340230"/>
            <a:ext cx="4491320" cy="523220"/>
          </a:xfrm>
          <a:prstGeom prst="rect">
            <a:avLst/>
          </a:prstGeom>
          <a:noFill/>
        </p:spPr>
        <p:txBody>
          <a:bodyPr wrap="square" rtlCol="0">
            <a:spAutoFit/>
          </a:bodyPr>
          <a:lstStyle/>
          <a:p>
            <a:r>
              <a:rPr lang="en-US" sz="2800" dirty="0"/>
              <a:t>Configuration Selection</a:t>
            </a:r>
            <a:endParaRPr lang="en-IN" sz="2800" dirty="0"/>
          </a:p>
        </p:txBody>
      </p:sp>
      <p:sp>
        <p:nvSpPr>
          <p:cNvPr id="10" name="TextBox 9">
            <a:extLst>
              <a:ext uri="{FF2B5EF4-FFF2-40B4-BE49-F238E27FC236}">
                <a16:creationId xmlns:a16="http://schemas.microsoft.com/office/drawing/2014/main" id="{D486CE71-E7C8-9128-80F9-AB5F621FE6F6}"/>
              </a:ext>
            </a:extLst>
          </p:cNvPr>
          <p:cNvSpPr txBox="1"/>
          <p:nvPr/>
        </p:nvSpPr>
        <p:spPr>
          <a:xfrm>
            <a:off x="508890" y="1347430"/>
            <a:ext cx="10473179" cy="923330"/>
          </a:xfrm>
          <a:prstGeom prst="rect">
            <a:avLst/>
          </a:prstGeom>
          <a:noFill/>
        </p:spPr>
        <p:txBody>
          <a:bodyPr wrap="square" rtlCol="0">
            <a:spAutoFit/>
          </a:bodyPr>
          <a:lstStyle/>
          <a:p>
            <a:r>
              <a:rPr lang="en-US" dirty="0"/>
              <a:t>Building upon the previous configuration another design was the twin boom tail configuration, the twin tails increase the structural and overall stability of the UAV but again the same dihedral problems were encountered in the final design as with the flying wing configuration hence this too proved to be unviable.</a:t>
            </a:r>
            <a:endParaRPr lang="en-IN" dirty="0"/>
          </a:p>
        </p:txBody>
      </p:sp>
      <p:pic>
        <p:nvPicPr>
          <p:cNvPr id="12" name="Picture 11">
            <a:extLst>
              <a:ext uri="{FF2B5EF4-FFF2-40B4-BE49-F238E27FC236}">
                <a16:creationId xmlns:a16="http://schemas.microsoft.com/office/drawing/2014/main" id="{335FBE0B-BA6E-0A69-F632-6B9D0E2C64E8}"/>
              </a:ext>
            </a:extLst>
          </p:cNvPr>
          <p:cNvPicPr>
            <a:picLocks noChangeAspect="1"/>
          </p:cNvPicPr>
          <p:nvPr/>
        </p:nvPicPr>
        <p:blipFill>
          <a:blip r:embed="rId4"/>
          <a:stretch>
            <a:fillRect/>
          </a:stretch>
        </p:blipFill>
        <p:spPr>
          <a:xfrm>
            <a:off x="797436" y="2634121"/>
            <a:ext cx="10802858" cy="2791215"/>
          </a:xfrm>
          <a:prstGeom prst="rect">
            <a:avLst/>
          </a:prstGeom>
        </p:spPr>
      </p:pic>
    </p:spTree>
    <p:extLst>
      <p:ext uri="{BB962C8B-B14F-4D97-AF65-F5344CB8AC3E}">
        <p14:creationId xmlns:p14="http://schemas.microsoft.com/office/powerpoint/2010/main" val="3567170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16</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55E0F7D-BB16-A83F-ECCE-7E3EF540BBDE}"/>
              </a:ext>
            </a:extLst>
          </p:cNvPr>
          <p:cNvSpPr txBox="1"/>
          <p:nvPr/>
        </p:nvSpPr>
        <p:spPr>
          <a:xfrm>
            <a:off x="3990169" y="340230"/>
            <a:ext cx="4491320" cy="523220"/>
          </a:xfrm>
          <a:prstGeom prst="rect">
            <a:avLst/>
          </a:prstGeom>
          <a:noFill/>
        </p:spPr>
        <p:txBody>
          <a:bodyPr wrap="square" rtlCol="0">
            <a:spAutoFit/>
          </a:bodyPr>
          <a:lstStyle/>
          <a:p>
            <a:r>
              <a:rPr lang="en-US" sz="2800" dirty="0"/>
              <a:t>Configuration Selection</a:t>
            </a:r>
            <a:endParaRPr lang="en-IN" sz="2800" dirty="0"/>
          </a:p>
        </p:txBody>
      </p:sp>
      <p:sp>
        <p:nvSpPr>
          <p:cNvPr id="10" name="TextBox 9">
            <a:extLst>
              <a:ext uri="{FF2B5EF4-FFF2-40B4-BE49-F238E27FC236}">
                <a16:creationId xmlns:a16="http://schemas.microsoft.com/office/drawing/2014/main" id="{58A82109-A31B-D5CB-7001-BF1FDC931D3B}"/>
              </a:ext>
            </a:extLst>
          </p:cNvPr>
          <p:cNvSpPr txBox="1"/>
          <p:nvPr/>
        </p:nvSpPr>
        <p:spPr>
          <a:xfrm>
            <a:off x="-343467" y="1215614"/>
            <a:ext cx="11943761" cy="1704569"/>
          </a:xfrm>
          <a:prstGeom prst="rect">
            <a:avLst/>
          </a:prstGeom>
          <a:noFill/>
        </p:spPr>
        <p:txBody>
          <a:bodyPr wrap="square">
            <a:spAutoFit/>
          </a:bodyPr>
          <a:lstStyle/>
          <a:p>
            <a:pPr marL="913765" marR="939800">
              <a:lnSpc>
                <a:spcPct val="150000"/>
              </a:lnSpc>
              <a:spcAft>
                <a:spcPts val="0"/>
              </a:spcAft>
            </a:pPr>
            <a:r>
              <a:rPr lang="en-US" sz="1800" dirty="0">
                <a:effectLst/>
                <a:latin typeface="Times New Roman" panose="02020603050405020304" pitchFamily="18" charset="0"/>
                <a:ea typeface="Times New Roman" panose="02020603050405020304" pitchFamily="18" charset="0"/>
              </a:rPr>
              <a:t>The </a:t>
            </a:r>
            <a:r>
              <a:rPr lang="en-US" dirty="0">
                <a:latin typeface="Times New Roman" panose="02020603050405020304" pitchFamily="18" charset="0"/>
                <a:ea typeface="Times New Roman" panose="02020603050405020304" pitchFamily="18" charset="0"/>
              </a:rPr>
              <a:t>third </a:t>
            </a:r>
            <a:r>
              <a:rPr lang="en-US" sz="1800" dirty="0">
                <a:effectLst/>
                <a:latin typeface="Times New Roman" panose="02020603050405020304" pitchFamily="18" charset="0"/>
                <a:ea typeface="Times New Roman" panose="02020603050405020304" pitchFamily="18" charset="0"/>
              </a:rPr>
              <a:t>type of configuration is the conventional configuration, as shown; 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type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configuration</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 mostly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commonly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today.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This</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configuration is the best choice due to the majority of weight being distributed in</a:t>
            </a:r>
            <a:r>
              <a:rPr lang="en-US" sz="1800" spc="-29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center of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aircraft</a:t>
            </a:r>
            <a:r>
              <a:rPr lang="en-US" dirty="0">
                <a:latin typeface="Times New Roman" panose="02020603050405020304" pitchFamily="18" charset="0"/>
                <a:ea typeface="Times New Roman" panose="02020603050405020304" pitchFamily="18" charset="0"/>
              </a:rPr>
              <a:t> also building upon the aircraft stability although this is traded off for aerodynamic efficiency.</a:t>
            </a:r>
            <a:endParaRPr lang="en-IN" sz="1800" dirty="0">
              <a:effectLst/>
              <a:latin typeface="Times New Roman" panose="02020603050405020304" pitchFamily="18" charset="0"/>
              <a:ea typeface="Times New Roman" panose="02020603050405020304" pitchFamily="18" charset="0"/>
            </a:endParaRPr>
          </a:p>
        </p:txBody>
      </p:sp>
      <p:pic>
        <p:nvPicPr>
          <p:cNvPr id="12" name="Picture 11">
            <a:extLst>
              <a:ext uri="{FF2B5EF4-FFF2-40B4-BE49-F238E27FC236}">
                <a16:creationId xmlns:a16="http://schemas.microsoft.com/office/drawing/2014/main" id="{BDA05F03-6715-F8A9-9C2A-FCAD1F020712}"/>
              </a:ext>
            </a:extLst>
          </p:cNvPr>
          <p:cNvPicPr>
            <a:picLocks noChangeAspect="1"/>
          </p:cNvPicPr>
          <p:nvPr/>
        </p:nvPicPr>
        <p:blipFill>
          <a:blip r:embed="rId4"/>
          <a:stretch>
            <a:fillRect/>
          </a:stretch>
        </p:blipFill>
        <p:spPr>
          <a:xfrm>
            <a:off x="1430822" y="3028134"/>
            <a:ext cx="10459910" cy="3077004"/>
          </a:xfrm>
          <a:prstGeom prst="rect">
            <a:avLst/>
          </a:prstGeom>
        </p:spPr>
      </p:pic>
    </p:spTree>
    <p:extLst>
      <p:ext uri="{BB962C8B-B14F-4D97-AF65-F5344CB8AC3E}">
        <p14:creationId xmlns:p14="http://schemas.microsoft.com/office/powerpoint/2010/main" val="2368155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17</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26F908-8488-E3E0-9881-3253EA75C689}"/>
              </a:ext>
            </a:extLst>
          </p:cNvPr>
          <p:cNvSpPr txBox="1"/>
          <p:nvPr/>
        </p:nvSpPr>
        <p:spPr>
          <a:xfrm>
            <a:off x="3429025" y="243937"/>
            <a:ext cx="5863144"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Indian Standard Atmosphere</a:t>
            </a:r>
          </a:p>
        </p:txBody>
      </p:sp>
      <p:sp>
        <p:nvSpPr>
          <p:cNvPr id="10" name="Rectangle 1">
            <a:extLst>
              <a:ext uri="{FF2B5EF4-FFF2-40B4-BE49-F238E27FC236}">
                <a16:creationId xmlns:a16="http://schemas.microsoft.com/office/drawing/2014/main" id="{5B414B0D-80CC-EB11-6AF2-D82138660A13}"/>
              </a:ext>
            </a:extLst>
          </p:cNvPr>
          <p:cNvSpPr>
            <a:spLocks noChangeArrowheads="1"/>
          </p:cNvSpPr>
          <p:nvPr/>
        </p:nvSpPr>
        <p:spPr bwMode="auto">
          <a:xfrm>
            <a:off x="2178051" y="1098838"/>
            <a:ext cx="758651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0" i="1"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Indian Standard </a:t>
            </a:r>
            <a:r>
              <a:rPr kumimoji="0" lang="en-US" altLang="en-US" b="0" i="1"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Atmosphere model</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For all the upcoming calculation the Indian standard atmospheric data are used. The data values are mentioned above.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19" name="Picture 18">
            <a:extLst>
              <a:ext uri="{FF2B5EF4-FFF2-40B4-BE49-F238E27FC236}">
                <a16:creationId xmlns:a16="http://schemas.microsoft.com/office/drawing/2014/main" id="{67D5D7F0-31A0-7CE6-DE25-263751276B82}"/>
              </a:ext>
            </a:extLst>
          </p:cNvPr>
          <p:cNvPicPr>
            <a:picLocks noChangeAspect="1"/>
          </p:cNvPicPr>
          <p:nvPr/>
        </p:nvPicPr>
        <p:blipFill rotWithShape="1">
          <a:blip r:embed="rId4"/>
          <a:srcRect t="3534"/>
          <a:stretch/>
        </p:blipFill>
        <p:spPr>
          <a:xfrm>
            <a:off x="3429025" y="2130119"/>
            <a:ext cx="4724375" cy="1071955"/>
          </a:xfrm>
          <a:prstGeom prst="rect">
            <a:avLst/>
          </a:prstGeom>
        </p:spPr>
      </p:pic>
      <p:pic>
        <p:nvPicPr>
          <p:cNvPr id="3" name="Picture 2">
            <a:extLst>
              <a:ext uri="{FF2B5EF4-FFF2-40B4-BE49-F238E27FC236}">
                <a16:creationId xmlns:a16="http://schemas.microsoft.com/office/drawing/2014/main" id="{EEFF83F3-7E8A-E2B7-997D-FC071E2DFF91}"/>
              </a:ext>
            </a:extLst>
          </p:cNvPr>
          <p:cNvPicPr>
            <a:picLocks noChangeAspect="1"/>
          </p:cNvPicPr>
          <p:nvPr/>
        </p:nvPicPr>
        <p:blipFill>
          <a:blip r:embed="rId5"/>
          <a:stretch>
            <a:fillRect/>
          </a:stretch>
        </p:blipFill>
        <p:spPr>
          <a:xfrm>
            <a:off x="519952" y="3079934"/>
            <a:ext cx="4464423" cy="3037761"/>
          </a:xfrm>
          <a:prstGeom prst="rect">
            <a:avLst/>
          </a:prstGeom>
        </p:spPr>
      </p:pic>
      <p:pic>
        <p:nvPicPr>
          <p:cNvPr id="13" name="Picture 12">
            <a:extLst>
              <a:ext uri="{FF2B5EF4-FFF2-40B4-BE49-F238E27FC236}">
                <a16:creationId xmlns:a16="http://schemas.microsoft.com/office/drawing/2014/main" id="{FAB5A739-2EF1-8EF4-663D-0B9E86E62F9E}"/>
              </a:ext>
            </a:extLst>
          </p:cNvPr>
          <p:cNvPicPr>
            <a:picLocks noChangeAspect="1"/>
          </p:cNvPicPr>
          <p:nvPr/>
        </p:nvPicPr>
        <p:blipFill>
          <a:blip r:embed="rId6"/>
          <a:stretch>
            <a:fillRect/>
          </a:stretch>
        </p:blipFill>
        <p:spPr>
          <a:xfrm>
            <a:off x="6193429" y="3079934"/>
            <a:ext cx="5026039" cy="2827803"/>
          </a:xfrm>
          <a:prstGeom prst="rect">
            <a:avLst/>
          </a:prstGeom>
        </p:spPr>
      </p:pic>
    </p:spTree>
    <p:extLst>
      <p:ext uri="{BB962C8B-B14F-4D97-AF65-F5344CB8AC3E}">
        <p14:creationId xmlns:p14="http://schemas.microsoft.com/office/powerpoint/2010/main" val="2194014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18</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D0497A0-368B-DC66-5F36-3628BD80381A}"/>
              </a:ext>
            </a:extLst>
          </p:cNvPr>
          <p:cNvSpPr txBox="1"/>
          <p:nvPr/>
        </p:nvSpPr>
        <p:spPr>
          <a:xfrm>
            <a:off x="5641856" y="1224714"/>
            <a:ext cx="4944036" cy="369332"/>
          </a:xfrm>
          <a:prstGeom prst="rect">
            <a:avLst/>
          </a:prstGeom>
          <a:noFill/>
        </p:spPr>
        <p:txBody>
          <a:bodyPr wrap="square">
            <a:spAutoFit/>
          </a:bodyPr>
          <a:lstStyle/>
          <a:p>
            <a:r>
              <a:rPr lang="en-IN" dirty="0"/>
              <a:t>𝑊𝑜 = 𝑊𝑐𝑟𝑒𝑤 + 𝑊𝑝𝑎𝑦𝑙𝑜𝑎𝑑 + 𝑊𝑓𝑢𝑒𝑙 + 𝑊𝑒𝑚𝑝𝑡𝑦</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4C77396-52E8-E508-B8C7-9FFB390FD0AC}"/>
                  </a:ext>
                </a:extLst>
              </p:cNvPr>
              <p:cNvSpPr txBox="1"/>
              <p:nvPr/>
            </p:nvSpPr>
            <p:spPr>
              <a:xfrm>
                <a:off x="4880386" y="1792172"/>
                <a:ext cx="6104964" cy="1137556"/>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𝑊𝑔𝑟𝑜𝑠𝑠</m:t>
                      </m:r>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𝑊𝑐𝑟𝑒𝑤</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𝑊𝑝𝑎𝑦𝑙𝑜𝑎𝑑</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𝑊𝑓𝑢𝑒𝑙</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𝑊𝑔𝑟𝑜𝑠𝑠</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𝑊𝑒𝑚𝑝𝑡𝑦</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𝑊𝑔𝑟𝑜𝑠𝑠</m:t>
                                  </m:r>
                                </m:den>
                              </m:f>
                            </m:e>
                          </m:d>
                        </m:den>
                      </m:f>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5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34C77396-52E8-E508-B8C7-9FFB390FD0AC}"/>
                  </a:ext>
                </a:extLst>
              </p:cNvPr>
              <p:cNvSpPr txBox="1">
                <a:spLocks noRot="1" noChangeAspect="1" noMove="1" noResize="1" noEditPoints="1" noAdjustHandles="1" noChangeArrowheads="1" noChangeShapeType="1" noTextEdit="1"/>
              </p:cNvSpPr>
              <p:nvPr/>
            </p:nvSpPr>
            <p:spPr>
              <a:xfrm>
                <a:off x="4880386" y="1792172"/>
                <a:ext cx="6104964" cy="1137556"/>
              </a:xfrm>
              <a:prstGeom prst="rect">
                <a:avLst/>
              </a:prstGeom>
              <a:blipFill>
                <a:blip r:embed="rId4"/>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8A3EF6A-DA6B-5EAB-9EEA-0C8A32C360DB}"/>
                  </a:ext>
                </a:extLst>
              </p:cNvPr>
              <p:cNvSpPr txBox="1"/>
              <p:nvPr/>
            </p:nvSpPr>
            <p:spPr>
              <a:xfrm>
                <a:off x="5239870" y="3189452"/>
                <a:ext cx="6104964" cy="659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i="1" smtClean="0">
                              <a:solidFill>
                                <a:srgbClr val="836967"/>
                              </a:solidFill>
                              <a:latin typeface="Cambria Math" panose="02040503050406030204" pitchFamily="18" charset="0"/>
                            </a:rPr>
                          </m:ctrlPr>
                        </m:fPr>
                        <m:num>
                          <m:r>
                            <a:rPr lang="en-IN" i="1">
                              <a:latin typeface="Cambria Math" panose="02040503050406030204" pitchFamily="18" charset="0"/>
                            </a:rPr>
                            <m:t>𝑊𝑒𝑚𝑝𝑡𝑦</m:t>
                          </m:r>
                        </m:num>
                        <m:den>
                          <m:r>
                            <a:rPr lang="en-IN" i="1">
                              <a:latin typeface="Cambria Math" panose="02040503050406030204" pitchFamily="18" charset="0"/>
                            </a:rPr>
                            <m:t>𝑊𝑔𝑟𝑜𝑠𝑠</m:t>
                          </m:r>
                        </m:den>
                      </m:f>
                      <m:r>
                        <a:rPr lang="en-IN" i="0">
                          <a:latin typeface="Cambria Math" panose="02040503050406030204" pitchFamily="18" charset="0"/>
                        </a:rPr>
                        <m:t>= 1.05∗</m:t>
                      </m:r>
                      <m:d>
                        <m:dPr>
                          <m:ctrlPr>
                            <a:rPr lang="en-IN" i="1">
                              <a:solidFill>
                                <a:srgbClr val="836967"/>
                              </a:solidFill>
                              <a:latin typeface="Cambria Math" panose="02040503050406030204" pitchFamily="18" charset="0"/>
                            </a:rPr>
                          </m:ctrlPr>
                        </m:dPr>
                        <m:e>
                          <m:sSup>
                            <m:sSupPr>
                              <m:ctrlPr>
                                <a:rPr lang="en-IN" i="1">
                                  <a:solidFill>
                                    <a:srgbClr val="836967"/>
                                  </a:solidFill>
                                  <a:latin typeface="Cambria Math" panose="02040503050406030204" pitchFamily="18" charset="0"/>
                                </a:rPr>
                              </m:ctrlPr>
                            </m:sSupPr>
                            <m:e>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𝑒𝑠𝑡𝑖𝑚𝑎𝑡𝑒𝑑𝑊𝑔𝑟𝑜𝑠𝑠</m:t>
                                  </m:r>
                                </m:e>
                              </m:d>
                            </m:e>
                            <m:sup>
                              <m:r>
                                <a:rPr lang="en-IN" i="0">
                                  <a:latin typeface="Cambria Math" panose="02040503050406030204" pitchFamily="18" charset="0"/>
                                </a:rPr>
                                <m:t>−0.05</m:t>
                              </m:r>
                            </m:sup>
                          </m:sSup>
                        </m:e>
                      </m:d>
                      <m:r>
                        <a:rPr lang="en-IN" i="0">
                          <a:latin typeface="Cambria Math" panose="02040503050406030204" pitchFamily="18" charset="0"/>
                        </a:rPr>
                        <m:t>∗1</m:t>
                      </m:r>
                    </m:oMath>
                  </m:oMathPara>
                </a14:m>
                <a:endParaRPr lang="en-IN" dirty="0"/>
              </a:p>
            </p:txBody>
          </p:sp>
        </mc:Choice>
        <mc:Fallback xmlns="">
          <p:sp>
            <p:nvSpPr>
              <p:cNvPr id="27" name="TextBox 26">
                <a:extLst>
                  <a:ext uri="{FF2B5EF4-FFF2-40B4-BE49-F238E27FC236}">
                    <a16:creationId xmlns:a16="http://schemas.microsoft.com/office/drawing/2014/main" id="{98A3EF6A-DA6B-5EAB-9EEA-0C8A32C360DB}"/>
                  </a:ext>
                </a:extLst>
              </p:cNvPr>
              <p:cNvSpPr txBox="1">
                <a:spLocks noRot="1" noChangeAspect="1" noMove="1" noResize="1" noEditPoints="1" noAdjustHandles="1" noChangeArrowheads="1" noChangeShapeType="1" noTextEdit="1"/>
              </p:cNvSpPr>
              <p:nvPr/>
            </p:nvSpPr>
            <p:spPr>
              <a:xfrm>
                <a:off x="5239870" y="3189452"/>
                <a:ext cx="6104964" cy="659476"/>
              </a:xfrm>
              <a:prstGeom prst="rect">
                <a:avLst/>
              </a:prstGeom>
              <a:blipFill>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5419617-9D3C-B1C3-02E7-072E919A8C4B}"/>
                  </a:ext>
                </a:extLst>
              </p:cNvPr>
              <p:cNvSpPr txBox="1"/>
              <p:nvPr/>
            </p:nvSpPr>
            <p:spPr>
              <a:xfrm>
                <a:off x="4958201" y="4279112"/>
                <a:ext cx="6920034" cy="1629292"/>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80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6</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𝑊𝑔𝑟𝑜𝑠𝑠</m:t>
                          </m:r>
                        </m:den>
                      </m:f>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0</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3</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2</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4</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3</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5</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IN" sz="1800" i="1">
                                  <a:effectLst/>
                                  <a:latin typeface="Cambria Math" panose="02040503050406030204" pitchFamily="18" charset="0"/>
                                  <a:ea typeface="Calibri" panose="020F0502020204030204" pitchFamily="34" charset="0"/>
                                  <a:cs typeface="Times New Roman" panose="02020603050405020304" pitchFamily="18" charset="0"/>
                                </a:rPr>
                                <m:t>4</m:t>
                              </m:r>
                            </m:den>
                          </m:f>
                        </m:e>
                      </m:d>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6</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5</m:t>
                              </m:r>
                            </m:den>
                          </m:f>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𝑊𝑓𝑢𝑒𝑙</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𝑊𝑔𝑟𝑜𝑠𝑠</m:t>
                          </m:r>
                        </m:den>
                      </m:f>
                      <m:r>
                        <a:rPr lang="en-IN" sz="1800" i="1">
                          <a:effectLst/>
                          <a:latin typeface="Cambria Math" panose="02040503050406030204" pitchFamily="18" charset="0"/>
                          <a:ea typeface="Calibri" panose="020F0502020204030204" pitchFamily="34" charset="0"/>
                          <a:cs typeface="Times New Roman" panose="02020603050405020304" pitchFamily="18" charset="0"/>
                        </a:rPr>
                        <m:t>=1.06∗</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m:t>
                              </m:r>
                              <m:r>
                                <a:rPr lang="en-US" sz="1800" b="0" i="1" smtClean="0">
                                  <a:effectLst/>
                                  <a:latin typeface="Cambria Math" panose="02040503050406030204" pitchFamily="18" charset="0"/>
                                  <a:ea typeface="Calibri" panose="020F0502020204030204" pitchFamily="34" charset="0"/>
                                  <a:cs typeface="Times New Roman" panose="02020603050405020304" pitchFamily="18" charset="0"/>
                                </a:rPr>
                                <m:t>6</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𝑊𝑔𝑟𝑜𝑠𝑠</m:t>
                              </m:r>
                            </m:den>
                          </m:f>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35419617-9D3C-B1C3-02E7-072E919A8C4B}"/>
                  </a:ext>
                </a:extLst>
              </p:cNvPr>
              <p:cNvSpPr txBox="1">
                <a:spLocks noRot="1" noChangeAspect="1" noMove="1" noResize="1" noEditPoints="1" noAdjustHandles="1" noChangeArrowheads="1" noChangeShapeType="1" noTextEdit="1"/>
              </p:cNvSpPr>
              <p:nvPr/>
            </p:nvSpPr>
            <p:spPr>
              <a:xfrm>
                <a:off x="4958201" y="4279112"/>
                <a:ext cx="6920034" cy="1629292"/>
              </a:xfrm>
              <a:prstGeom prst="rect">
                <a:avLst/>
              </a:prstGeom>
              <a:blipFill>
                <a:blip r:embed="rId6"/>
                <a:stretch>
                  <a:fillRect/>
                </a:stretch>
              </a:blipFill>
            </p:spPr>
            <p:txBody>
              <a:bodyPr/>
              <a:lstStyle/>
              <a:p>
                <a:r>
                  <a:rPr lang="en-IN">
                    <a:noFill/>
                  </a:rPr>
                  <a:t> </a:t>
                </a:r>
              </a:p>
            </p:txBody>
          </p:sp>
        </mc:Fallback>
      </mc:AlternateContent>
      <p:sp>
        <p:nvSpPr>
          <p:cNvPr id="30" name="TextBox 29">
            <a:extLst>
              <a:ext uri="{FF2B5EF4-FFF2-40B4-BE49-F238E27FC236}">
                <a16:creationId xmlns:a16="http://schemas.microsoft.com/office/drawing/2014/main" id="{5A26F908-8488-E3E0-9881-3253EA75C689}"/>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A9D399-B5C9-8979-0F44-AF68BE0C3CE7}"/>
                  </a:ext>
                </a:extLst>
              </p:cNvPr>
              <p:cNvSpPr txBox="1"/>
              <p:nvPr/>
            </p:nvSpPr>
            <p:spPr>
              <a:xfrm>
                <a:off x="847166" y="1617308"/>
                <a:ext cx="2436674" cy="203132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ea typeface="Calibri" panose="020F0502020204030204" pitchFamily="34" charset="0"/>
                          <a:cs typeface="Times New Roman" panose="02020603050405020304" pitchFamily="18" charset="0"/>
                        </a:rPr>
                        <m:t>𝑊𝑐𝑟𝑒𝑤</m:t>
                      </m:r>
                      <m:r>
                        <a:rPr lang="en-US" i="1">
                          <a:latin typeface="Cambria Math" panose="02040503050406030204" pitchFamily="18" charset="0"/>
                          <a:ea typeface="Calibri" panose="020F0502020204030204" pitchFamily="34" charset="0"/>
                          <a:cs typeface="Times New Roman" panose="02020603050405020304" pitchFamily="18" charset="0"/>
                        </a:rPr>
                        <m:t>=0</m:t>
                      </m:r>
                      <m:r>
                        <a:rPr lang="en-US" i="1">
                          <a:latin typeface="Cambria Math" panose="02040503050406030204" pitchFamily="18" charset="0"/>
                          <a:ea typeface="Calibri" panose="020F0502020204030204" pitchFamily="34" charset="0"/>
                          <a:cs typeface="Times New Roman" panose="02020603050405020304" pitchFamily="18" charset="0"/>
                        </a:rPr>
                        <m:t>𝑘𝑔</m:t>
                      </m:r>
                    </m:oMath>
                  </m:oMathPara>
                </a14:m>
                <a:endParaRPr lang="en-US" i="1" dirty="0">
                  <a:latin typeface="Cambria" panose="02040503050406030204" pitchFamily="18" charset="0"/>
                  <a:ea typeface="Cambria" panose="02040503050406030204" pitchFamily="18" charset="0"/>
                  <a:cs typeface="Times New Roman" panose="02020603050405020304" pitchFamily="18" charset="0"/>
                </a:endParaRPr>
              </a:p>
              <a:p>
                <a:pPr algn="ctr"/>
                <a14:m>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𝑊𝑝𝑎𝑦𝑙𝑜𝑎𝑑</m:t>
                    </m:r>
                  </m:oMath>
                </a14:m>
                <a:r>
                  <a:rPr lang="en-US" i="1" dirty="0">
                    <a:latin typeface="Cambria" panose="02040503050406030204" pitchFamily="18" charset="0"/>
                    <a:ea typeface="Cambria" panose="02040503050406030204" pitchFamily="18" charset="0"/>
                    <a:cs typeface="Times New Roman" panose="02020603050405020304" pitchFamily="18" charset="0"/>
                  </a:rPr>
                  <a:t>=113kg</a:t>
                </a:r>
              </a:p>
              <a:p>
                <a:pPr algn="ctr"/>
                <a:r>
                  <a:rPr lang="en-US" sz="1800" b="0" i="1" dirty="0">
                    <a:effectLst/>
                    <a:latin typeface="Cambria" panose="02040503050406030204" pitchFamily="18" charset="0"/>
                    <a:ea typeface="Cambria" panose="02040503050406030204" pitchFamily="18" charset="0"/>
                    <a:cs typeface="Times New Roman" panose="02020603050405020304" pitchFamily="18" charset="0"/>
                  </a:rPr>
                  <a:t>Mach Regime=0.1-0.5</a:t>
                </a:r>
              </a:p>
              <a:p>
                <a:pPr algn="ctr"/>
                <a:r>
                  <a:rPr lang="en-US" i="1" dirty="0">
                    <a:latin typeface="Cambria" panose="02040503050406030204" pitchFamily="18" charset="0"/>
                    <a:ea typeface="Cambria" panose="02040503050406030204" pitchFamily="18" charset="0"/>
                    <a:cs typeface="Times New Roman" panose="02020603050405020304" pitchFamily="18" charset="0"/>
                  </a:rPr>
                  <a:t>Cruise V=60km/</a:t>
                </a:r>
                <a:r>
                  <a:rPr lang="en-US" i="1" dirty="0" err="1">
                    <a:latin typeface="Cambria" panose="02040503050406030204" pitchFamily="18" charset="0"/>
                    <a:ea typeface="Cambria" panose="02040503050406030204" pitchFamily="18" charset="0"/>
                    <a:cs typeface="Times New Roman" panose="02020603050405020304" pitchFamily="18" charset="0"/>
                  </a:rPr>
                  <a:t>hr</a:t>
                </a:r>
                <a:endParaRPr lang="en-US" i="1" dirty="0">
                  <a:latin typeface="Cambria" panose="02040503050406030204" pitchFamily="18" charset="0"/>
                  <a:ea typeface="Cambria" panose="02040503050406030204" pitchFamily="18" charset="0"/>
                  <a:cs typeface="Times New Roman" panose="02020603050405020304" pitchFamily="18" charset="0"/>
                </a:endParaRPr>
              </a:p>
              <a:p>
                <a:pPr algn="ctr"/>
                <a:r>
                  <a:rPr lang="en-US" i="1" dirty="0">
                    <a:latin typeface="Cambria" panose="02040503050406030204" pitchFamily="18" charset="0"/>
                    <a:ea typeface="Cambria" panose="02040503050406030204" pitchFamily="18" charset="0"/>
                    <a:cs typeface="Times New Roman" panose="02020603050405020304" pitchFamily="18" charset="0"/>
                  </a:rPr>
                  <a:t>Service Ceiling= 20 km</a:t>
                </a:r>
                <a:endParaRPr lang="en-US" sz="1800" b="0" i="1" dirty="0">
                  <a:effectLst/>
                  <a:latin typeface="Cambria" panose="02040503050406030204" pitchFamily="18" charset="0"/>
                  <a:ea typeface="Cambria" panose="02040503050406030204" pitchFamily="18" charset="0"/>
                  <a:cs typeface="Times New Roman" panose="02020603050405020304" pitchFamily="18" charset="0"/>
                </a:endParaRPr>
              </a:p>
              <a:p>
                <a:pPr algn="ctr"/>
                <a:endParaRPr lang="en-US" sz="1800" b="0" i="1" dirty="0">
                  <a:effectLst/>
                  <a:latin typeface="Cambria" panose="02040503050406030204" pitchFamily="18" charset="0"/>
                  <a:ea typeface="Cambria" panose="02040503050406030204" pitchFamily="18" charset="0"/>
                  <a:cs typeface="Times New Roman" panose="02020603050405020304" pitchFamily="18" charset="0"/>
                </a:endParaRPr>
              </a:p>
              <a:p>
                <a:pPr algn="ctr"/>
                <a:endParaRPr lang="en-IN" i="1" dirty="0">
                  <a:latin typeface="Cambria" panose="02040503050406030204" pitchFamily="18" charset="0"/>
                  <a:ea typeface="Cambria" panose="02040503050406030204" pitchFamily="18" charset="0"/>
                </a:endParaRPr>
              </a:p>
            </p:txBody>
          </p:sp>
        </mc:Choice>
        <mc:Fallback xmlns="">
          <p:sp>
            <p:nvSpPr>
              <p:cNvPr id="10" name="TextBox 9">
                <a:extLst>
                  <a:ext uri="{FF2B5EF4-FFF2-40B4-BE49-F238E27FC236}">
                    <a16:creationId xmlns:a16="http://schemas.microsoft.com/office/drawing/2014/main" id="{21A9D399-B5C9-8979-0F44-AF68BE0C3CE7}"/>
                  </a:ext>
                </a:extLst>
              </p:cNvPr>
              <p:cNvSpPr txBox="1">
                <a:spLocks noRot="1" noChangeAspect="1" noMove="1" noResize="1" noEditPoints="1" noAdjustHandles="1" noChangeArrowheads="1" noChangeShapeType="1" noTextEdit="1"/>
              </p:cNvSpPr>
              <p:nvPr/>
            </p:nvSpPr>
            <p:spPr>
              <a:xfrm>
                <a:off x="847166" y="1617308"/>
                <a:ext cx="2436674" cy="2031325"/>
              </a:xfrm>
              <a:prstGeom prst="rect">
                <a:avLst/>
              </a:prstGeom>
              <a:blipFill>
                <a:blip r:embed="rId7"/>
                <a:stretch>
                  <a:fillRect/>
                </a:stretch>
              </a:blipFill>
            </p:spPr>
            <p:txBody>
              <a:bodyPr/>
              <a:lstStyle/>
              <a:p>
                <a:r>
                  <a:rPr lang="en-IN">
                    <a:noFill/>
                  </a:rPr>
                  <a:t> </a:t>
                </a:r>
              </a:p>
            </p:txBody>
          </p:sp>
        </mc:Fallback>
      </mc:AlternateContent>
      <p:sp>
        <p:nvSpPr>
          <p:cNvPr id="13" name="TextBox 12">
            <a:extLst>
              <a:ext uri="{FF2B5EF4-FFF2-40B4-BE49-F238E27FC236}">
                <a16:creationId xmlns:a16="http://schemas.microsoft.com/office/drawing/2014/main" id="{F341332D-ACC6-7920-7BE1-EAD9DCABF389}"/>
              </a:ext>
            </a:extLst>
          </p:cNvPr>
          <p:cNvSpPr txBox="1"/>
          <p:nvPr/>
        </p:nvSpPr>
        <p:spPr>
          <a:xfrm>
            <a:off x="674309" y="1198974"/>
            <a:ext cx="2948247" cy="369332"/>
          </a:xfrm>
          <a:prstGeom prst="rect">
            <a:avLst/>
          </a:prstGeom>
          <a:noFill/>
        </p:spPr>
        <p:txBody>
          <a:bodyPr wrap="square">
            <a:spAutoFit/>
          </a:bodyPr>
          <a:lstStyle/>
          <a:p>
            <a:pPr algn="ctr"/>
            <a:r>
              <a:rPr lang="en-US" sz="1800" b="0" i="1" u="sng" dirty="0" err="1">
                <a:effectLst/>
                <a:latin typeface="Cambria" panose="02040503050406030204" pitchFamily="18" charset="0"/>
                <a:ea typeface="Cambria" panose="02040503050406030204" pitchFamily="18" charset="0"/>
                <a:cs typeface="Times New Roman" panose="02020603050405020304" pitchFamily="18" charset="0"/>
              </a:rPr>
              <a:t>Requirments</a:t>
            </a:r>
            <a:endParaRPr lang="en-US" sz="1800" b="0" i="1" u="sng" dirty="0">
              <a:effectLst/>
              <a:latin typeface="Cambria" panose="02040503050406030204" pitchFamily="18" charset="0"/>
              <a:ea typeface="Cambria" panose="02040503050406030204" pitchFamily="18" charset="0"/>
              <a:cs typeface="Times New Roman" panose="02020603050405020304" pitchFamily="18" charset="0"/>
            </a:endParaRPr>
          </a:p>
        </p:txBody>
      </p:sp>
      <p:pic>
        <p:nvPicPr>
          <p:cNvPr id="2" name="Picture 2">
            <a:extLst>
              <a:ext uri="{FF2B5EF4-FFF2-40B4-BE49-F238E27FC236}">
                <a16:creationId xmlns:a16="http://schemas.microsoft.com/office/drawing/2014/main" id="{ED3C4B5E-87E3-0321-58C6-BE7ADDCDDD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4161779"/>
            <a:ext cx="5445466" cy="1567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8024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19</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003D325-38BA-0ED8-E0BB-671C44EED3A5}"/>
                  </a:ext>
                </a:extLst>
              </p:cNvPr>
              <p:cNvSpPr txBox="1"/>
              <p:nvPr/>
            </p:nvSpPr>
            <p:spPr>
              <a:xfrm>
                <a:off x="1135926" y="1980071"/>
                <a:ext cx="4244875" cy="2070503"/>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𝑅</m:t>
                      </m:r>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𝐶𝑡</m:t>
                              </m:r>
                            </m:den>
                          </m:f>
                        </m:e>
                      </m:d>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𝑤𝑖</m:t>
                                  </m:r>
                                </m:den>
                              </m:f>
                            </m:e>
                          </m:d>
                        </m:e>
                      </m:func>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en>
                      </m:f>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exp</m:t>
                          </m:r>
                        </m:fName>
                        <m:e>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𝑅</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𝐶𝑡</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𝑉</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𝑐𝑟𝑢𝑖𝑠𝑒</m:t>
                                      </m:r>
                                    </m:den>
                                  </m:f>
                                </m:e>
                              </m:d>
                            </m:e>
                          </m:d>
                        </m:e>
                      </m:func>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5003D325-38BA-0ED8-E0BB-671C44EED3A5}"/>
                  </a:ext>
                </a:extLst>
              </p:cNvPr>
              <p:cNvSpPr txBox="1">
                <a:spLocks noRot="1" noChangeAspect="1" noMove="1" noResize="1" noEditPoints="1" noAdjustHandles="1" noChangeArrowheads="1" noChangeShapeType="1" noTextEdit="1"/>
              </p:cNvSpPr>
              <p:nvPr/>
            </p:nvSpPr>
            <p:spPr>
              <a:xfrm>
                <a:off x="1135926" y="1980071"/>
                <a:ext cx="4244875" cy="2070503"/>
              </a:xfrm>
              <a:prstGeom prst="rect">
                <a:avLst/>
              </a:prstGeom>
              <a:blipFill>
                <a:blip r:embed="rId4"/>
                <a:stretch>
                  <a:fillRect/>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A3964718-9844-BE07-4958-DCAC4AA6747E}"/>
              </a:ext>
            </a:extLst>
          </p:cNvPr>
          <p:cNvSpPr txBox="1"/>
          <p:nvPr/>
        </p:nvSpPr>
        <p:spPr>
          <a:xfrm>
            <a:off x="1702711" y="1359593"/>
            <a:ext cx="410618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Weight Estimation during Cruise </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86D3711-C972-5D72-4203-14A064978BF8}"/>
                  </a:ext>
                </a:extLst>
              </p:cNvPr>
              <p:cNvSpPr txBox="1"/>
              <p:nvPr/>
            </p:nvSpPr>
            <p:spPr>
              <a:xfrm>
                <a:off x="387927" y="4050574"/>
                <a:ext cx="6336146" cy="1969514"/>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𝐶𝑡</m:t>
                      </m:r>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m:t>
                      </m:r>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𝐶𝑏h𝑝</m:t>
                      </m:r>
                      <m:r>
                        <a:rPr lang="en-IN" sz="200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20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2000" i="1">
                                  <a:effectLst/>
                                  <a:latin typeface="Cambria Math" panose="02040503050406030204" pitchFamily="18" charset="0"/>
                                  <a:ea typeface="Calibri" panose="020F0502020204030204" pitchFamily="34" charset="0"/>
                                  <a:cs typeface="Times New Roman" panose="02020603050405020304" pitchFamily="18" charset="0"/>
                                </a:rPr>
                                <m:t>𝑉</m:t>
                              </m:r>
                            </m:num>
                            <m:den>
                              <m:r>
                                <a:rPr lang="en-IN" sz="2000" i="1">
                                  <a:effectLst/>
                                  <a:latin typeface="Cambria Math" panose="02040503050406030204" pitchFamily="18" charset="0"/>
                                  <a:ea typeface="Calibri" panose="020F0502020204030204" pitchFamily="34" charset="0"/>
                                  <a:cs typeface="Times New Roman" panose="02020603050405020304" pitchFamily="18" charset="0"/>
                                </a:rPr>
                                <m:t>367.1∗</m:t>
                              </m:r>
                              <m:r>
                                <a:rPr lang="en-IN" sz="2000" i="1">
                                  <a:effectLst/>
                                  <a:latin typeface="Cambria Math" panose="02040503050406030204" pitchFamily="18" charset="0"/>
                                  <a:ea typeface="Calibri" panose="020F0502020204030204" pitchFamily="34" charset="0"/>
                                  <a:cs typeface="Times New Roman" panose="02020603050405020304" pitchFamily="18" charset="0"/>
                                </a:rPr>
                                <m:t>𝜂</m:t>
                              </m:r>
                            </m:den>
                          </m:f>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IN" sz="1800" i="1">
                              <a:effectLst/>
                              <a:latin typeface="Cambria Math" panose="02040503050406030204" pitchFamily="18" charset="0"/>
                              <a:cs typeface="Times New Roman" panose="02020603050405020304" pitchFamily="18" charset="0"/>
                            </a:rPr>
                          </m:ctrlPr>
                        </m:dPr>
                        <m:e>
                          <m:f>
                            <m:fPr>
                              <m:ctrlPr>
                                <a:rPr lang="en-IN" sz="1800" i="1">
                                  <a:effectLst/>
                                  <a:latin typeface="Cambria Math" panose="02040503050406030204" pitchFamily="18"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𝑚𝑎𝑥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𝐾𝑙𝑑</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𝑠𝑞𝑟𝑡</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𝐴𝑅𝑤𝑒𝑡𝑡𝑒𝑑</m:t>
                              </m:r>
                            </m:e>
                          </m:d>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𝐾𝑙𝑑</m:t>
                      </m:r>
                      <m:d>
                        <m:dPr>
                          <m:ctrlPr>
                            <a:rPr lang="en-IN" sz="1800" i="1">
                              <a:effectLst/>
                              <a:latin typeface="Cambria Math" panose="02040503050406030204" pitchFamily="18"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𝑠𝑞𝑟𝑡</m:t>
                          </m:r>
                          <m:d>
                            <m:dPr>
                              <m:ctrlPr>
                                <a:rPr lang="en-IN" sz="1800" i="1">
                                  <a:effectLst/>
                                  <a:latin typeface="Cambria Math" panose="02040503050406030204" pitchFamily="18" charset="0"/>
                                  <a:cs typeface="Times New Roman" panose="02020603050405020304" pitchFamily="18" charset="0"/>
                                </a:rPr>
                              </m:ctrlPr>
                            </m:dPr>
                            <m:e>
                              <m:f>
                                <m:fPr>
                                  <m:ctrlPr>
                                    <a:rPr lang="en-IN" sz="1800" i="1">
                                      <a:effectLst/>
                                      <a:latin typeface="Cambria Math" panose="02040503050406030204" pitchFamily="18"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𝐴𝑅</m:t>
                                  </m:r>
                                </m:num>
                                <m:den>
                                  <m:f>
                                    <m:fPr>
                                      <m:ctrlPr>
                                        <a:rPr lang="en-IN" sz="1800" i="1">
                                          <a:effectLst/>
                                          <a:latin typeface="Cambria Math" panose="02040503050406030204" pitchFamily="18"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𝑆𝑤𝑒𝑡</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𝑆𝑟𝑒𝑓</m:t>
                                      </m:r>
                                    </m:den>
                                  </m:f>
                                </m:den>
                              </m:f>
                            </m:e>
                          </m:d>
                        </m:e>
                      </m:d>
                    </m:oMath>
                  </m:oMathPara>
                </a14:m>
                <a:endParaRPr lang="en-IN" dirty="0"/>
              </a:p>
            </p:txBody>
          </p:sp>
        </mc:Choice>
        <mc:Fallback xmlns="">
          <p:sp>
            <p:nvSpPr>
              <p:cNvPr id="19" name="TextBox 18">
                <a:extLst>
                  <a:ext uri="{FF2B5EF4-FFF2-40B4-BE49-F238E27FC236}">
                    <a16:creationId xmlns:a16="http://schemas.microsoft.com/office/drawing/2014/main" id="{D86D3711-C972-5D72-4203-14A064978BF8}"/>
                  </a:ext>
                </a:extLst>
              </p:cNvPr>
              <p:cNvSpPr txBox="1">
                <a:spLocks noRot="1" noChangeAspect="1" noMove="1" noResize="1" noEditPoints="1" noAdjustHandles="1" noChangeArrowheads="1" noChangeShapeType="1" noTextEdit="1"/>
              </p:cNvSpPr>
              <p:nvPr/>
            </p:nvSpPr>
            <p:spPr>
              <a:xfrm>
                <a:off x="387927" y="4050574"/>
                <a:ext cx="6336146" cy="1969514"/>
              </a:xfrm>
              <a:prstGeom prst="rect">
                <a:avLst/>
              </a:prstGeom>
              <a:blipFill>
                <a:blip r:embed="rId5"/>
                <a:stretch>
                  <a:fillRect/>
                </a:stretch>
              </a:blipFill>
            </p:spPr>
            <p:txBody>
              <a:bodyPr/>
              <a:lstStyle/>
              <a:p>
                <a:r>
                  <a:rPr lang="en-IN">
                    <a:noFill/>
                  </a:rPr>
                  <a:t> </a:t>
                </a:r>
              </a:p>
            </p:txBody>
          </p:sp>
        </mc:Fallback>
      </mc:AlternateContent>
      <p:sp>
        <p:nvSpPr>
          <p:cNvPr id="20" name="TextBox 19">
            <a:extLst>
              <a:ext uri="{FF2B5EF4-FFF2-40B4-BE49-F238E27FC236}">
                <a16:creationId xmlns:a16="http://schemas.microsoft.com/office/drawing/2014/main" id="{7B5E6D8E-0C57-80A1-3705-5371075ABA88}"/>
              </a:ext>
            </a:extLst>
          </p:cNvPr>
          <p:cNvSpPr txBox="1"/>
          <p:nvPr/>
        </p:nvSpPr>
        <p:spPr>
          <a:xfrm>
            <a:off x="7440091" y="1372151"/>
            <a:ext cx="4106182" cy="369332"/>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Weight Estimation during Loiter</a:t>
            </a:r>
            <a:endParaRPr lang="en-IN"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EC0FF6A-9AFF-36EC-CF3C-36BEFBCE6EF4}"/>
                  </a:ext>
                </a:extLst>
              </p:cNvPr>
              <p:cNvSpPr txBox="1"/>
              <p:nvPr/>
            </p:nvSpPr>
            <p:spPr>
              <a:xfrm>
                <a:off x="5698837" y="2214465"/>
                <a:ext cx="6105236" cy="2070503"/>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𝐸</m:t>
                      </m:r>
                      <m:r>
                        <a:rPr lang="en-IN" sz="1800" i="1" smtClean="0">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𝐶𝑡</m:t>
                              </m:r>
                            </m:den>
                          </m:f>
                        </m:e>
                      </m:d>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ln</m:t>
                          </m:r>
                        </m:fName>
                        <m:e>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𝑤𝑖</m:t>
                                  </m:r>
                                </m:den>
                              </m:f>
                            </m:e>
                          </m:d>
                        </m:e>
                      </m:func>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𝑊𝑖</m:t>
                          </m:r>
                          <m:r>
                            <a:rPr lang="en-IN" sz="1800" i="1">
                              <a:effectLst/>
                              <a:latin typeface="Cambria Math" panose="02040503050406030204" pitchFamily="18" charset="0"/>
                              <a:ea typeface="Calibri" panose="020F0502020204030204" pitchFamily="34" charset="0"/>
                              <a:cs typeface="Times New Roman" panose="02020603050405020304" pitchFamily="18" charset="0"/>
                            </a:rPr>
                            <m:t>−1</m:t>
                          </m:r>
                        </m:den>
                      </m:f>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unc>
                        <m:func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uncPr>
                        <m:fName>
                          <m:r>
                            <m:rPr>
                              <m:sty m:val="p"/>
                            </m:rPr>
                            <a:rPr lang="en-IN" sz="1800">
                              <a:effectLst/>
                              <a:latin typeface="Cambria Math" panose="02040503050406030204" pitchFamily="18" charset="0"/>
                              <a:ea typeface="Calibri" panose="020F0502020204030204" pitchFamily="34" charset="0"/>
                              <a:cs typeface="Times New Roman" panose="02020603050405020304" pitchFamily="18" charset="0"/>
                            </a:rPr>
                            <m:t>exp</m:t>
                          </m:r>
                        </m:fName>
                        <m:e>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𝐸</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𝐶𝑡</m:t>
                                      </m:r>
                                    </m:num>
                                    <m:den>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𝑙𝑜𝑖𝑡𝑒𝑟</m:t>
                                      </m:r>
                                    </m:den>
                                  </m:f>
                                </m:e>
                              </m:d>
                            </m:e>
                          </m:d>
                        </m:e>
                      </m:func>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6EC0FF6A-9AFF-36EC-CF3C-36BEFBCE6EF4}"/>
                  </a:ext>
                </a:extLst>
              </p:cNvPr>
              <p:cNvSpPr txBox="1">
                <a:spLocks noRot="1" noChangeAspect="1" noMove="1" noResize="1" noEditPoints="1" noAdjustHandles="1" noChangeArrowheads="1" noChangeShapeType="1" noTextEdit="1"/>
              </p:cNvSpPr>
              <p:nvPr/>
            </p:nvSpPr>
            <p:spPr>
              <a:xfrm>
                <a:off x="5698837" y="2214465"/>
                <a:ext cx="6105236" cy="2070503"/>
              </a:xfrm>
              <a:prstGeom prst="rect">
                <a:avLst/>
              </a:prstGeom>
              <a:blipFill>
                <a:blip r:embed="rId6"/>
                <a:stretch>
                  <a:fillRect/>
                </a:stretch>
              </a:blipFill>
            </p:spPr>
            <p:txBody>
              <a:bodyPr/>
              <a:lstStyle/>
              <a:p>
                <a:r>
                  <a:rPr lang="en-IN">
                    <a:noFill/>
                  </a:rPr>
                  <a:t> </a:t>
                </a:r>
              </a:p>
            </p:txBody>
          </p:sp>
        </mc:Fallback>
      </mc:AlternateContent>
      <p:sp>
        <p:nvSpPr>
          <p:cNvPr id="23" name="TextBox 22">
            <a:extLst>
              <a:ext uri="{FF2B5EF4-FFF2-40B4-BE49-F238E27FC236}">
                <a16:creationId xmlns:a16="http://schemas.microsoft.com/office/drawing/2014/main" id="{19C68E60-26CE-6714-46E7-E3F6B8942354}"/>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0520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9206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5FC17F4-2181-C08E-8F46-58643854F31D}"/>
              </a:ext>
            </a:extLst>
          </p:cNvPr>
          <p:cNvSpPr txBox="1"/>
          <p:nvPr/>
        </p:nvSpPr>
        <p:spPr>
          <a:xfrm>
            <a:off x="4770708" y="1229267"/>
            <a:ext cx="2382768"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Times New Roman"/>
                <a:ea typeface="Calibri"/>
                <a:cs typeface="Times New Roman"/>
              </a:rPr>
              <a:t>Astro X Team Details</a:t>
            </a:r>
            <a:endParaRPr lang="en-US" i="1">
              <a:latin typeface="Times New Roman"/>
              <a:cs typeface="Times New Roman"/>
            </a:endParaRPr>
          </a:p>
        </p:txBody>
      </p:sp>
      <p:sp>
        <p:nvSpPr>
          <p:cNvPr id="3" name="TextBox 2">
            <a:extLst>
              <a:ext uri="{FF2B5EF4-FFF2-40B4-BE49-F238E27FC236}">
                <a16:creationId xmlns:a16="http://schemas.microsoft.com/office/drawing/2014/main" id="{B5DCAE23-7440-E9A7-FE40-4527D86C4CE0}"/>
              </a:ext>
            </a:extLst>
          </p:cNvPr>
          <p:cNvSpPr txBox="1"/>
          <p:nvPr/>
        </p:nvSpPr>
        <p:spPr>
          <a:xfrm>
            <a:off x="3500707" y="1828707"/>
            <a:ext cx="4577328" cy="147732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Calibri"/>
                <a:cs typeface="Times New Roman"/>
              </a:rPr>
              <a:t>A U Nachiketh Kumar              20ETAS012001</a:t>
            </a:r>
          </a:p>
          <a:p>
            <a:r>
              <a:rPr lang="en-US">
                <a:latin typeface="Times New Roman"/>
                <a:ea typeface="Calibri"/>
                <a:cs typeface="Times New Roman"/>
              </a:rPr>
              <a:t>Ruturaj Jadhav                          20ETAS012305</a:t>
            </a:r>
          </a:p>
          <a:p>
            <a:r>
              <a:rPr lang="en-US" err="1">
                <a:latin typeface="Times New Roman"/>
                <a:ea typeface="Calibri"/>
                <a:cs typeface="Times New Roman"/>
              </a:rPr>
              <a:t>Alqma</a:t>
            </a:r>
            <a:r>
              <a:rPr lang="en-US">
                <a:latin typeface="Times New Roman"/>
                <a:ea typeface="Calibri"/>
                <a:cs typeface="Times New Roman"/>
              </a:rPr>
              <a:t> Khatib                           20ETAS012302</a:t>
            </a:r>
          </a:p>
          <a:p>
            <a:r>
              <a:rPr lang="en-US">
                <a:latin typeface="Times New Roman"/>
                <a:ea typeface="Calibri"/>
                <a:cs typeface="Times New Roman"/>
              </a:rPr>
              <a:t>Kartavya Yadhav                      20ETAS012014</a:t>
            </a:r>
          </a:p>
          <a:p>
            <a:r>
              <a:rPr lang="en-US">
                <a:latin typeface="Times New Roman"/>
                <a:ea typeface="Calibri"/>
                <a:cs typeface="Times New Roman"/>
              </a:rPr>
              <a:t>Harshvardhan More                  20ETAS012012</a:t>
            </a:r>
          </a:p>
        </p:txBody>
      </p:sp>
      <p:sp>
        <p:nvSpPr>
          <p:cNvPr id="10" name="TextBox 9">
            <a:extLst>
              <a:ext uri="{FF2B5EF4-FFF2-40B4-BE49-F238E27FC236}">
                <a16:creationId xmlns:a16="http://schemas.microsoft.com/office/drawing/2014/main" id="{D3BC02CA-9BFF-FB9A-B066-81F5D2B69ECB}"/>
              </a:ext>
            </a:extLst>
          </p:cNvPr>
          <p:cNvSpPr txBox="1"/>
          <p:nvPr/>
        </p:nvSpPr>
        <p:spPr>
          <a:xfrm>
            <a:off x="5105987" y="3657507"/>
            <a:ext cx="1234688"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latin typeface="Times New Roman"/>
                <a:ea typeface="Calibri"/>
                <a:cs typeface="Times New Roman"/>
              </a:rPr>
              <a:t>Supervisor</a:t>
            </a:r>
          </a:p>
        </p:txBody>
      </p:sp>
      <p:sp>
        <p:nvSpPr>
          <p:cNvPr id="12" name="TextBox 11">
            <a:extLst>
              <a:ext uri="{FF2B5EF4-FFF2-40B4-BE49-F238E27FC236}">
                <a16:creationId xmlns:a16="http://schemas.microsoft.com/office/drawing/2014/main" id="{5EBCCD27-C1F6-EAE3-EBA1-796E3BABA277}"/>
              </a:ext>
            </a:extLst>
          </p:cNvPr>
          <p:cNvSpPr txBox="1"/>
          <p:nvPr/>
        </p:nvSpPr>
        <p:spPr>
          <a:xfrm>
            <a:off x="4242387" y="4023267"/>
            <a:ext cx="2972048"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imes New Roman"/>
                <a:ea typeface="Calibri"/>
                <a:cs typeface="Times New Roman"/>
              </a:rPr>
              <a:t>Dr. </a:t>
            </a:r>
            <a:r>
              <a:rPr lang="en-US" err="1">
                <a:latin typeface="Times New Roman"/>
                <a:ea typeface="Calibri"/>
                <a:cs typeface="Times New Roman"/>
              </a:rPr>
              <a:t>Jayahar</a:t>
            </a:r>
            <a:r>
              <a:rPr lang="en-US">
                <a:latin typeface="Times New Roman"/>
                <a:ea typeface="Calibri"/>
                <a:cs typeface="Times New Roman"/>
              </a:rPr>
              <a:t> Sivasubramaniam</a:t>
            </a:r>
          </a:p>
        </p:txBody>
      </p:sp>
      <p:sp>
        <p:nvSpPr>
          <p:cNvPr id="13" name="TextBox 12">
            <a:extLst>
              <a:ext uri="{FF2B5EF4-FFF2-40B4-BE49-F238E27FC236}">
                <a16:creationId xmlns:a16="http://schemas.microsoft.com/office/drawing/2014/main" id="{354F4DD0-744F-84A3-4C36-13A8E3F39959}"/>
              </a:ext>
            </a:extLst>
          </p:cNvPr>
          <p:cNvSpPr txBox="1"/>
          <p:nvPr/>
        </p:nvSpPr>
        <p:spPr>
          <a:xfrm>
            <a:off x="3896947" y="5293267"/>
            <a:ext cx="3866128" cy="64633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Times New Roman"/>
                <a:ea typeface="Calibri"/>
                <a:cs typeface="Times New Roman"/>
              </a:rPr>
              <a:t>B-Tech is Aerospace Engineering</a:t>
            </a:r>
          </a:p>
          <a:p>
            <a:pPr algn="ctr"/>
            <a:r>
              <a:rPr lang="en-US" b="1">
                <a:latin typeface="Times New Roman"/>
                <a:ea typeface="Calibri"/>
                <a:cs typeface="Times New Roman"/>
              </a:rPr>
              <a:t>FET, Batch 2020</a:t>
            </a:r>
          </a:p>
        </p:txBody>
      </p:sp>
      <p:pic>
        <p:nvPicPr>
          <p:cNvPr id="14" name="Graphic 13" descr="Airplane with solid fill">
            <a:extLst>
              <a:ext uri="{FF2B5EF4-FFF2-40B4-BE49-F238E27FC236}">
                <a16:creationId xmlns:a16="http://schemas.microsoft.com/office/drawing/2014/main" id="{39AA9058-1465-ECB3-A1CE-D31B5C46FA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96560" y="4678680"/>
            <a:ext cx="589280" cy="599440"/>
          </a:xfrm>
          <a:prstGeom prst="rect">
            <a:avLst/>
          </a:prstGeom>
        </p:spPr>
      </p:pic>
      <p:cxnSp>
        <p:nvCxnSpPr>
          <p:cNvPr id="15" name="Straight Arrow Connector 14">
            <a:extLst>
              <a:ext uri="{FF2B5EF4-FFF2-40B4-BE49-F238E27FC236}">
                <a16:creationId xmlns:a16="http://schemas.microsoft.com/office/drawing/2014/main" id="{5787A34C-D39F-7DB3-F7D7-EBDB057E2068}"/>
              </a:ext>
            </a:extLst>
          </p:cNvPr>
          <p:cNvCxnSpPr/>
          <p:nvPr/>
        </p:nvCxnSpPr>
        <p:spPr>
          <a:xfrm>
            <a:off x="2600960" y="1691640"/>
            <a:ext cx="6126480" cy="2032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FC8F954-2487-0720-8C6C-286158C446DB}"/>
              </a:ext>
            </a:extLst>
          </p:cNvPr>
          <p:cNvCxnSpPr>
            <a:cxnSpLocks/>
          </p:cNvCxnSpPr>
          <p:nvPr/>
        </p:nvCxnSpPr>
        <p:spPr>
          <a:xfrm>
            <a:off x="2600960" y="3418840"/>
            <a:ext cx="6126480" cy="1016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211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20</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BE19290-A8B6-2506-5239-1CE3C9E74E2D}"/>
                  </a:ext>
                </a:extLst>
              </p:cNvPr>
              <p:cNvSpPr txBox="1"/>
              <p:nvPr/>
            </p:nvSpPr>
            <p:spPr>
              <a:xfrm>
                <a:off x="6896097" y="1412886"/>
                <a:ext cx="5194169" cy="4426789"/>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(L/D)max is calculated using the below equation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𝐿</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𝐷</m:t>
                              </m:r>
                            </m:den>
                          </m:f>
                        </m:e>
                      </m:d>
                      <m:r>
                        <a:rPr lang="en-IN" sz="1800" i="1">
                          <a:effectLst/>
                          <a:latin typeface="Cambria Math" panose="02040503050406030204" pitchFamily="18" charset="0"/>
                          <a:ea typeface="Calibri" panose="020F0502020204030204" pitchFamily="34" charset="0"/>
                          <a:cs typeface="Times New Roman" panose="02020603050405020304" pitchFamily="18" charset="0"/>
                        </a:rPr>
                        <m:t>𝑚𝑎𝑥</m:t>
                      </m:r>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𝐾𝑙𝑑</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𝑠𝑞𝑟𝑡</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𝐴𝑅𝑤𝑒𝑡𝑡𝑒𝑑</m:t>
                              </m:r>
                            </m:e>
                          </m:d>
                        </m:e>
                      </m:d>
                      <m:r>
                        <a:rPr lang="en-IN" sz="1800" i="1">
                          <a:effectLst/>
                          <a:latin typeface="Cambria Math" panose="02040503050406030204" pitchFamily="18" charset="0"/>
                          <a:ea typeface="Calibri" panose="020F0502020204030204" pitchFamily="34" charset="0"/>
                          <a:cs typeface="Times New Roman" panose="02020603050405020304" pitchFamily="18" charset="0"/>
                        </a:rPr>
                        <m:t>=</m:t>
                      </m:r>
                      <m:r>
                        <a:rPr lang="en-IN" sz="1800" i="1">
                          <a:effectLst/>
                          <a:latin typeface="Cambria Math" panose="02040503050406030204" pitchFamily="18" charset="0"/>
                          <a:ea typeface="Calibri" panose="020F0502020204030204" pitchFamily="34" charset="0"/>
                          <a:cs typeface="Times New Roman" panose="02020603050405020304" pitchFamily="18" charset="0"/>
                        </a:rPr>
                        <m:t>𝐾𝑙𝑑</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800" i="1">
                              <a:effectLst/>
                              <a:latin typeface="Cambria Math" panose="02040503050406030204" pitchFamily="18" charset="0"/>
                              <a:ea typeface="Calibri" panose="020F0502020204030204" pitchFamily="34" charset="0"/>
                              <a:cs typeface="Times New Roman" panose="02020603050405020304" pitchFamily="18" charset="0"/>
                            </a:rPr>
                            <m:t>𝑠𝑞𝑟𝑡</m:t>
                          </m:r>
                          <m:d>
                            <m:d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𝐴𝑅</m:t>
                                  </m:r>
                                </m:num>
                                <m:den>
                                  <m:f>
                                    <m:fPr>
                                      <m:ctrlPr>
                                        <a:rPr lang="en-IN"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800" i="1">
                                          <a:effectLst/>
                                          <a:latin typeface="Cambria Math" panose="02040503050406030204" pitchFamily="18" charset="0"/>
                                          <a:ea typeface="Calibri" panose="020F0502020204030204" pitchFamily="34" charset="0"/>
                                          <a:cs typeface="Times New Roman" panose="02020603050405020304" pitchFamily="18" charset="0"/>
                                        </a:rPr>
                                        <m:t>𝑆𝑤𝑒𝑡</m:t>
                                      </m:r>
                                    </m:num>
                                    <m:den>
                                      <m:r>
                                        <a:rPr lang="en-IN" sz="1800" i="1">
                                          <a:effectLst/>
                                          <a:latin typeface="Cambria Math" panose="02040503050406030204" pitchFamily="18" charset="0"/>
                                          <a:ea typeface="Calibri" panose="020F0502020204030204" pitchFamily="34" charset="0"/>
                                          <a:cs typeface="Times New Roman" panose="02020603050405020304" pitchFamily="18" charset="0"/>
                                        </a:rPr>
                                        <m:t>𝑆𝑟𝑒𝑓</m:t>
                                      </m:r>
                                    </m:den>
                                  </m:f>
                                </m:den>
                              </m:f>
                            </m:e>
                          </m:d>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Here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Kld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=11( for retractable turbo prop), AR=8,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ARwetted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=1.54.Thus the (L/D)max value is obtained as 13.7, for the propeller airplanes the(L/D)cruise=(L/D)max. Also (L/D)max was taken as 14 for the calculation from the fig 3.5 of Raymers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textbook.Then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obtained values are substituted into the range equation.</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7BE19290-A8B6-2506-5239-1CE3C9E74E2D}"/>
                  </a:ext>
                </a:extLst>
              </p:cNvPr>
              <p:cNvSpPr txBox="1">
                <a:spLocks noRot="1" noChangeAspect="1" noMove="1" noResize="1" noEditPoints="1" noAdjustHandles="1" noChangeArrowheads="1" noChangeShapeType="1" noTextEdit="1"/>
              </p:cNvSpPr>
              <p:nvPr/>
            </p:nvSpPr>
            <p:spPr>
              <a:xfrm>
                <a:off x="6896097" y="1412886"/>
                <a:ext cx="5194169" cy="4426789"/>
              </a:xfrm>
              <a:prstGeom prst="rect">
                <a:avLst/>
              </a:prstGeom>
              <a:blipFill>
                <a:blip r:embed="rId5"/>
                <a:stretch>
                  <a:fillRect l="-939" t="-826" r="-1056" b="-1240"/>
                </a:stretch>
              </a:blipFill>
            </p:spPr>
            <p:txBody>
              <a:bodyPr/>
              <a:lstStyle/>
              <a:p>
                <a:r>
                  <a:rPr lang="en-IN">
                    <a:noFill/>
                  </a:rPr>
                  <a:t> </a:t>
                </a:r>
              </a:p>
            </p:txBody>
          </p:sp>
        </mc:Fallback>
      </mc:AlternateContent>
      <p:pic>
        <p:nvPicPr>
          <p:cNvPr id="12" name="Picture 11">
            <a:extLst>
              <a:ext uri="{FF2B5EF4-FFF2-40B4-BE49-F238E27FC236}">
                <a16:creationId xmlns:a16="http://schemas.microsoft.com/office/drawing/2014/main" id="{B0B20AE5-B537-FE39-246A-40A8D8D77C59}"/>
              </a:ext>
            </a:extLst>
          </p:cNvPr>
          <p:cNvPicPr>
            <a:picLocks noChangeAspect="1"/>
          </p:cNvPicPr>
          <p:nvPr/>
        </p:nvPicPr>
        <p:blipFill>
          <a:blip r:embed="rId6"/>
          <a:stretch>
            <a:fillRect/>
          </a:stretch>
        </p:blipFill>
        <p:spPr>
          <a:xfrm>
            <a:off x="385481" y="1566130"/>
            <a:ext cx="5710519" cy="4259039"/>
          </a:xfrm>
          <a:prstGeom prst="rect">
            <a:avLst/>
          </a:prstGeom>
        </p:spPr>
      </p:pic>
    </p:spTree>
    <p:extLst>
      <p:ext uri="{BB962C8B-B14F-4D97-AF65-F5344CB8AC3E}">
        <p14:creationId xmlns:p14="http://schemas.microsoft.com/office/powerpoint/2010/main" val="20600989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21</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C68E60-26CE-6714-46E7-E3F6B8942354}"/>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739754CB-7B3F-5940-D3CA-A3FD9A1A2FC3}"/>
              </a:ext>
            </a:extLst>
          </p:cNvPr>
          <p:cNvPicPr>
            <a:picLocks noChangeAspect="1"/>
          </p:cNvPicPr>
          <p:nvPr/>
        </p:nvPicPr>
        <p:blipFill>
          <a:blip r:embed="rId4"/>
          <a:stretch>
            <a:fillRect/>
          </a:stretch>
        </p:blipFill>
        <p:spPr>
          <a:xfrm>
            <a:off x="4268712" y="1959169"/>
            <a:ext cx="7842603" cy="3095128"/>
          </a:xfrm>
          <a:prstGeom prst="rect">
            <a:avLst/>
          </a:prstGeom>
        </p:spPr>
      </p:pic>
      <p:pic>
        <p:nvPicPr>
          <p:cNvPr id="3" name="Picture 2">
            <a:extLst>
              <a:ext uri="{FF2B5EF4-FFF2-40B4-BE49-F238E27FC236}">
                <a16:creationId xmlns:a16="http://schemas.microsoft.com/office/drawing/2014/main" id="{64B46073-405A-2CA2-2BD3-801879775096}"/>
              </a:ext>
            </a:extLst>
          </p:cNvPr>
          <p:cNvPicPr>
            <a:picLocks noChangeAspect="1"/>
          </p:cNvPicPr>
          <p:nvPr/>
        </p:nvPicPr>
        <p:blipFill>
          <a:blip r:embed="rId5"/>
          <a:stretch>
            <a:fillRect/>
          </a:stretch>
        </p:blipFill>
        <p:spPr>
          <a:xfrm>
            <a:off x="54374" y="1946683"/>
            <a:ext cx="4138765" cy="3095128"/>
          </a:xfrm>
          <a:prstGeom prst="rect">
            <a:avLst/>
          </a:prstGeom>
        </p:spPr>
      </p:pic>
    </p:spTree>
    <p:extLst>
      <p:ext uri="{BB962C8B-B14F-4D97-AF65-F5344CB8AC3E}">
        <p14:creationId xmlns:p14="http://schemas.microsoft.com/office/powerpoint/2010/main" val="1707477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22</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9C68E60-26CE-6714-46E7-E3F6B8942354}"/>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p:pic>
        <p:nvPicPr>
          <p:cNvPr id="12" name="Picture 11">
            <a:extLst>
              <a:ext uri="{FF2B5EF4-FFF2-40B4-BE49-F238E27FC236}">
                <a16:creationId xmlns:a16="http://schemas.microsoft.com/office/drawing/2014/main" id="{9AC39A3D-18BE-FDAE-B2E4-F94072D7B290}"/>
              </a:ext>
            </a:extLst>
          </p:cNvPr>
          <p:cNvPicPr>
            <a:picLocks noChangeAspect="1"/>
          </p:cNvPicPr>
          <p:nvPr/>
        </p:nvPicPr>
        <p:blipFill>
          <a:blip r:embed="rId4"/>
          <a:stretch>
            <a:fillRect/>
          </a:stretch>
        </p:blipFill>
        <p:spPr>
          <a:xfrm>
            <a:off x="403553" y="1604681"/>
            <a:ext cx="5278819" cy="3953434"/>
          </a:xfrm>
          <a:prstGeom prst="rect">
            <a:avLst/>
          </a:prstGeom>
        </p:spPr>
      </p:pic>
      <p:pic>
        <p:nvPicPr>
          <p:cNvPr id="14" name="Picture 13">
            <a:extLst>
              <a:ext uri="{FF2B5EF4-FFF2-40B4-BE49-F238E27FC236}">
                <a16:creationId xmlns:a16="http://schemas.microsoft.com/office/drawing/2014/main" id="{5B7BF156-A95D-17F0-B3DA-B3D21B526E74}"/>
              </a:ext>
            </a:extLst>
          </p:cNvPr>
          <p:cNvPicPr>
            <a:picLocks noChangeAspect="1"/>
          </p:cNvPicPr>
          <p:nvPr/>
        </p:nvPicPr>
        <p:blipFill rotWithShape="1">
          <a:blip r:embed="rId5"/>
          <a:srcRect r="683"/>
          <a:stretch/>
        </p:blipFill>
        <p:spPr>
          <a:xfrm>
            <a:off x="6096000" y="1604681"/>
            <a:ext cx="5257800" cy="3953431"/>
          </a:xfrm>
          <a:prstGeom prst="rect">
            <a:avLst/>
          </a:prstGeom>
        </p:spPr>
      </p:pic>
    </p:spTree>
    <p:extLst>
      <p:ext uri="{BB962C8B-B14F-4D97-AF65-F5344CB8AC3E}">
        <p14:creationId xmlns:p14="http://schemas.microsoft.com/office/powerpoint/2010/main" val="547911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1336" y="1134804"/>
            <a:ext cx="6509327" cy="540272"/>
          </a:xfrm>
        </p:spPr>
        <p:txBody>
          <a:bodyPr>
            <a:normAutofit/>
          </a:bodyPr>
          <a:lstStyle/>
          <a:p>
            <a:r>
              <a:rPr lang="en-US" sz="3200" dirty="0"/>
              <a:t>Payload (maximum weight 113kg)</a:t>
            </a:r>
          </a:p>
        </p:txBody>
      </p:sp>
      <p:sp>
        <p:nvSpPr>
          <p:cNvPr id="3" name="Content Placeholder 2"/>
          <p:cNvSpPr>
            <a:spLocks noGrp="1"/>
          </p:cNvSpPr>
          <p:nvPr>
            <p:ph idx="1"/>
          </p:nvPr>
        </p:nvSpPr>
        <p:spPr>
          <a:xfrm>
            <a:off x="1985818" y="1708149"/>
            <a:ext cx="8229600" cy="4953000"/>
          </a:xfrm>
        </p:spPr>
        <p:txBody>
          <a:bodyPr>
            <a:normAutofit/>
          </a:bodyPr>
          <a:lstStyle/>
          <a:p>
            <a:pPr marL="566928" indent="-457200" algn="just">
              <a:buFont typeface="+mj-lt"/>
              <a:buAutoNum type="arabicPeriod"/>
            </a:pPr>
            <a:r>
              <a:rPr lang="en-US" sz="2000" dirty="0"/>
              <a:t>Synthetic Aperture Radar (SAR): Sandia Labs </a:t>
            </a:r>
            <a:r>
              <a:rPr lang="en-US" sz="2000" dirty="0" err="1"/>
              <a:t>MiniSAR</a:t>
            </a:r>
            <a:r>
              <a:rPr lang="en-US" sz="2000" dirty="0"/>
              <a:t> -14 kg</a:t>
            </a:r>
            <a:endParaRPr lang="en-IN" sz="2000" dirty="0"/>
          </a:p>
          <a:p>
            <a:pPr marL="566928" indent="-457200" algn="just">
              <a:buFont typeface="+mj-lt"/>
              <a:buAutoNum type="arabicPeriod"/>
            </a:pPr>
            <a:r>
              <a:rPr lang="en-IN" sz="2000" dirty="0"/>
              <a:t>Electro-Optic-Infrared Sensor:</a:t>
            </a:r>
            <a:r>
              <a:rPr lang="en-IN" sz="2000" i="1" dirty="0"/>
              <a:t>  </a:t>
            </a:r>
            <a:r>
              <a:rPr lang="en-IN" sz="2000" dirty="0"/>
              <a:t>23 kg (APM UAV Payloads)</a:t>
            </a:r>
          </a:p>
          <a:p>
            <a:pPr marL="566928" indent="-457200" algn="just">
              <a:buFont typeface="+mj-lt"/>
              <a:buAutoNum type="arabicPeriod"/>
            </a:pPr>
            <a:r>
              <a:rPr lang="en-US" sz="2000" dirty="0"/>
              <a:t>Data link: (l-3 communications) :1kg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019426"/>
            <a:ext cx="4762500"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a:extLst>
              <a:ext uri="{FF2B5EF4-FFF2-40B4-BE49-F238E27FC236}">
                <a16:creationId xmlns:a16="http://schemas.microsoft.com/office/drawing/2014/main" id="{295583B5-4A0B-67DD-FE61-026CF650E13D}"/>
              </a:ext>
            </a:extLst>
          </p:cNvPr>
          <p:cNvPicPr>
            <a:picLocks noChangeAspect="1"/>
          </p:cNvPicPr>
          <p:nvPr/>
        </p:nvPicPr>
        <p:blipFill>
          <a:blip r:embed="rId3"/>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C02B7672-122C-98BC-D046-954059F0F489}"/>
              </a:ext>
            </a:extLst>
          </p:cNvPr>
          <p:cNvPicPr>
            <a:picLocks noChangeAspect="1"/>
          </p:cNvPicPr>
          <p:nvPr/>
        </p:nvPicPr>
        <p:blipFill rotWithShape="1">
          <a:blip r:embed="rId4">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9741E04B-FCC8-D863-904E-5D32D3AD128A}"/>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9195C03B-945C-7EA2-7E5D-4A84F3E78223}"/>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1967C4D4-EB6A-6E0E-EC08-1A07A5786EFF}"/>
              </a:ext>
            </a:extLst>
          </p:cNvPr>
          <p:cNvSpPr>
            <a:spLocks noGrp="1"/>
          </p:cNvSpPr>
          <p:nvPr>
            <p:ph type="ftr" sz="quarter" idx="11"/>
          </p:nvPr>
        </p:nvSpPr>
        <p:spPr>
          <a:xfrm>
            <a:off x="4038600" y="6356350"/>
            <a:ext cx="4114800" cy="365125"/>
          </a:xfrm>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0DBCDDAD-E223-D359-347B-E83F2310B269}"/>
              </a:ext>
            </a:extLst>
          </p:cNvPr>
          <p:cNvSpPr>
            <a:spLocks noGrp="1"/>
          </p:cNvSpPr>
          <p:nvPr>
            <p:ph type="sldNum" sz="quarter" idx="12"/>
          </p:nvPr>
        </p:nvSpPr>
        <p:spPr>
          <a:xfrm>
            <a:off x="8610600" y="6356350"/>
            <a:ext cx="2743200" cy="365125"/>
          </a:xfrm>
        </p:spPr>
        <p:txBody>
          <a:bodyPr/>
          <a:lstStyle/>
          <a:p>
            <a:fld id="{341A1628-1722-403E-AC83-E398D8AF11B7}" type="slidenum">
              <a:rPr lang="en-IN" smtClean="0"/>
              <a:t>23</a:t>
            </a:fld>
            <a:endParaRPr lang="en-IN"/>
          </a:p>
        </p:txBody>
      </p:sp>
      <p:cxnSp>
        <p:nvCxnSpPr>
          <p:cNvPr id="10" name="Straight Connector 9">
            <a:extLst>
              <a:ext uri="{FF2B5EF4-FFF2-40B4-BE49-F238E27FC236}">
                <a16:creationId xmlns:a16="http://schemas.microsoft.com/office/drawing/2014/main" id="{C75C6D02-3F9A-D66D-90D2-B7D0F86D8365}"/>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BEB51A-20EF-D1E9-1299-FC7DF2AAD7D2}"/>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4E20CA-E3C3-C98D-3964-01A9C53BD623}"/>
              </a:ext>
            </a:extLst>
          </p:cNvPr>
          <p:cNvSpPr txBox="1"/>
          <p:nvPr/>
        </p:nvSpPr>
        <p:spPr>
          <a:xfrm>
            <a:off x="4990788" y="181819"/>
            <a:ext cx="173509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Payload</a:t>
            </a:r>
            <a:endParaRPr lang="en-IN" sz="3600" dirty="0">
              <a:latin typeface="Cambria" panose="02040503050406030204" pitchFamily="18" charset="0"/>
              <a:ea typeface="Cambria" panose="020405030504060302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24</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2D67D77-EF07-7389-1FBD-75D6C9EBD90E}"/>
              </a:ext>
            </a:extLst>
          </p:cNvPr>
          <p:cNvPicPr>
            <a:picLocks noChangeAspect="1"/>
          </p:cNvPicPr>
          <p:nvPr/>
        </p:nvPicPr>
        <p:blipFill rotWithShape="1">
          <a:blip r:embed="rId4"/>
          <a:srcRect t="1820"/>
          <a:stretch/>
        </p:blipFill>
        <p:spPr>
          <a:xfrm>
            <a:off x="163630" y="1714448"/>
            <a:ext cx="3769660" cy="1934186"/>
          </a:xfrm>
          <a:prstGeom prst="rect">
            <a:avLst/>
          </a:prstGeom>
        </p:spPr>
      </p:pic>
      <p:pic>
        <p:nvPicPr>
          <p:cNvPr id="10" name="Picture 9">
            <a:extLst>
              <a:ext uri="{FF2B5EF4-FFF2-40B4-BE49-F238E27FC236}">
                <a16:creationId xmlns:a16="http://schemas.microsoft.com/office/drawing/2014/main" id="{7955FCC1-D08F-3BCF-5929-0A83D33B2907}"/>
              </a:ext>
            </a:extLst>
          </p:cNvPr>
          <p:cNvPicPr>
            <a:picLocks noChangeAspect="1"/>
          </p:cNvPicPr>
          <p:nvPr/>
        </p:nvPicPr>
        <p:blipFill>
          <a:blip r:embed="rId5"/>
          <a:stretch>
            <a:fillRect/>
          </a:stretch>
        </p:blipFill>
        <p:spPr>
          <a:xfrm>
            <a:off x="3228013" y="1358875"/>
            <a:ext cx="4729058" cy="3287458"/>
          </a:xfrm>
          <a:prstGeom prst="rect">
            <a:avLst/>
          </a:prstGeom>
        </p:spPr>
      </p:pic>
      <p:pic>
        <p:nvPicPr>
          <p:cNvPr id="13" name="Picture 12">
            <a:extLst>
              <a:ext uri="{FF2B5EF4-FFF2-40B4-BE49-F238E27FC236}">
                <a16:creationId xmlns:a16="http://schemas.microsoft.com/office/drawing/2014/main" id="{E8989BFF-1DB0-6346-74F0-3E574B4CFD6A}"/>
              </a:ext>
            </a:extLst>
          </p:cNvPr>
          <p:cNvPicPr>
            <a:picLocks noChangeAspect="1"/>
          </p:cNvPicPr>
          <p:nvPr/>
        </p:nvPicPr>
        <p:blipFill rotWithShape="1">
          <a:blip r:embed="rId6"/>
          <a:srcRect l="589" t="3007" r="27803" b="3714"/>
          <a:stretch/>
        </p:blipFill>
        <p:spPr>
          <a:xfrm>
            <a:off x="43785" y="4646333"/>
            <a:ext cx="4187855" cy="1450905"/>
          </a:xfrm>
          <a:prstGeom prst="rect">
            <a:avLst/>
          </a:prstGeom>
        </p:spPr>
      </p:pic>
      <p:sp>
        <p:nvSpPr>
          <p:cNvPr id="15" name="TextBox 14">
            <a:extLst>
              <a:ext uri="{FF2B5EF4-FFF2-40B4-BE49-F238E27FC236}">
                <a16:creationId xmlns:a16="http://schemas.microsoft.com/office/drawing/2014/main" id="{004859F6-5199-C6C1-94C5-4EE3C9EEECE2}"/>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p:pic>
        <p:nvPicPr>
          <p:cNvPr id="20" name="Picture 19">
            <a:extLst>
              <a:ext uri="{FF2B5EF4-FFF2-40B4-BE49-F238E27FC236}">
                <a16:creationId xmlns:a16="http://schemas.microsoft.com/office/drawing/2014/main" id="{C4BDDB32-7AFC-0293-CE66-A43D3C01467A}"/>
              </a:ext>
            </a:extLst>
          </p:cNvPr>
          <p:cNvPicPr>
            <a:picLocks noChangeAspect="1"/>
          </p:cNvPicPr>
          <p:nvPr/>
        </p:nvPicPr>
        <p:blipFill>
          <a:blip r:embed="rId7"/>
          <a:stretch>
            <a:fillRect/>
          </a:stretch>
        </p:blipFill>
        <p:spPr>
          <a:xfrm>
            <a:off x="7605807" y="1333519"/>
            <a:ext cx="3415647" cy="3318546"/>
          </a:xfrm>
          <a:prstGeom prst="rect">
            <a:avLst/>
          </a:prstGeom>
        </p:spPr>
      </p:pic>
    </p:spTree>
    <p:extLst>
      <p:ext uri="{BB962C8B-B14F-4D97-AF65-F5344CB8AC3E}">
        <p14:creationId xmlns:p14="http://schemas.microsoft.com/office/powerpoint/2010/main" val="2275131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25</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403D64-B216-AFEB-32EB-AB1196457A28}"/>
              </a:ext>
            </a:extLst>
          </p:cNvPr>
          <p:cNvSpPr txBox="1"/>
          <p:nvPr/>
        </p:nvSpPr>
        <p:spPr>
          <a:xfrm>
            <a:off x="4607856" y="208424"/>
            <a:ext cx="263726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a:t>
            </a:r>
            <a:endParaRPr lang="en-IN" sz="3600" dirty="0">
              <a:latin typeface="Cambria" panose="02040503050406030204" pitchFamily="18" charset="0"/>
              <a:ea typeface="Cambria" panose="02040503050406030204" pitchFamily="18" charset="0"/>
            </a:endParaRPr>
          </a:p>
        </p:txBody>
      </p:sp>
      <p:pic>
        <p:nvPicPr>
          <p:cNvPr id="17" name="Picture 16">
            <a:extLst>
              <a:ext uri="{FF2B5EF4-FFF2-40B4-BE49-F238E27FC236}">
                <a16:creationId xmlns:a16="http://schemas.microsoft.com/office/drawing/2014/main" id="{37ED4E4F-18F4-76AE-D54E-EF192B1A86F8}"/>
              </a:ext>
            </a:extLst>
          </p:cNvPr>
          <p:cNvPicPr>
            <a:picLocks noChangeAspect="1"/>
          </p:cNvPicPr>
          <p:nvPr/>
        </p:nvPicPr>
        <p:blipFill>
          <a:blip r:embed="rId4"/>
          <a:stretch>
            <a:fillRect/>
          </a:stretch>
        </p:blipFill>
        <p:spPr>
          <a:xfrm>
            <a:off x="265603" y="1156821"/>
            <a:ext cx="6611273" cy="5010849"/>
          </a:xfrm>
          <a:prstGeom prst="rect">
            <a:avLst/>
          </a:prstGeom>
        </p:spPr>
      </p:pic>
      <p:sp>
        <p:nvSpPr>
          <p:cNvPr id="3" name="TextBox 2">
            <a:extLst>
              <a:ext uri="{FF2B5EF4-FFF2-40B4-BE49-F238E27FC236}">
                <a16:creationId xmlns:a16="http://schemas.microsoft.com/office/drawing/2014/main" id="{DD2D1273-8D1B-3FC5-7864-CDE58B4A571F}"/>
              </a:ext>
            </a:extLst>
          </p:cNvPr>
          <p:cNvSpPr txBox="1"/>
          <p:nvPr/>
        </p:nvSpPr>
        <p:spPr>
          <a:xfrm>
            <a:off x="7794370" y="1769358"/>
            <a:ext cx="3872947" cy="3293209"/>
          </a:xfrm>
          <a:prstGeom prst="rect">
            <a:avLst/>
          </a:prstGeom>
          <a:noFill/>
        </p:spPr>
        <p:txBody>
          <a:bodyPr wrap="square">
            <a:spAutoFit/>
          </a:bodyPr>
          <a:lstStyle/>
          <a:p>
            <a:r>
              <a:rPr lang="en-IN" sz="1600" dirty="0" err="1">
                <a:latin typeface="Cambria" panose="02040503050406030204" pitchFamily="18" charset="0"/>
                <a:ea typeface="Cambria" panose="02040503050406030204" pitchFamily="18" charset="0"/>
              </a:rPr>
              <a:t>CalculatedWgross</a:t>
            </a:r>
            <a:r>
              <a:rPr lang="en-IN" sz="1600" dirty="0">
                <a:latin typeface="Cambria" panose="02040503050406030204" pitchFamily="18" charset="0"/>
                <a:ea typeface="Cambria" panose="02040503050406030204" pitchFamily="18" charset="0"/>
              </a:rPr>
              <a:t> = 1.3427e+03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CWemptyWgross</a:t>
            </a:r>
            <a:r>
              <a:rPr lang="en-IN" sz="1600" dirty="0">
                <a:latin typeface="Cambria" panose="02040503050406030204" pitchFamily="18" charset="0"/>
                <a:ea typeface="Cambria" panose="02040503050406030204" pitchFamily="18" charset="0"/>
              </a:rPr>
              <a:t> = 0.7325</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CalculatedWempty</a:t>
            </a:r>
            <a:r>
              <a:rPr lang="en-IN" sz="1600" dirty="0">
                <a:latin typeface="Cambria" panose="02040503050406030204" pitchFamily="18" charset="0"/>
                <a:ea typeface="Cambria" panose="02040503050406030204" pitchFamily="18" charset="0"/>
              </a:rPr>
              <a:t> = 983.4657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CalculatedWfuel</a:t>
            </a:r>
            <a:r>
              <a:rPr lang="en-IN" sz="1600" dirty="0">
                <a:latin typeface="Cambria" panose="02040503050406030204" pitchFamily="18" charset="0"/>
                <a:ea typeface="Cambria" panose="02040503050406030204" pitchFamily="18" charset="0"/>
              </a:rPr>
              <a:t> = 246.2315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Wpayload</a:t>
            </a:r>
            <a:r>
              <a:rPr lang="en-IN" sz="1600" dirty="0">
                <a:latin typeface="Cambria" panose="02040503050406030204" pitchFamily="18" charset="0"/>
                <a:ea typeface="Cambria" panose="02040503050406030204" pitchFamily="18" charset="0"/>
              </a:rPr>
              <a:t> = 113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Wcrew</a:t>
            </a:r>
            <a:r>
              <a:rPr lang="en-IN" sz="1600" dirty="0">
                <a:latin typeface="Cambria" panose="02040503050406030204" pitchFamily="18" charset="0"/>
                <a:ea typeface="Cambria" panose="02040503050406030204" pitchFamily="18" charset="0"/>
              </a:rPr>
              <a:t> = 0</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Weightwithnopayload</a:t>
            </a:r>
            <a:r>
              <a:rPr lang="en-IN" sz="1600" dirty="0">
                <a:latin typeface="Cambria" panose="02040503050406030204" pitchFamily="18" charset="0"/>
                <a:ea typeface="Cambria" panose="02040503050406030204" pitchFamily="18" charset="0"/>
              </a:rPr>
              <a:t> = 1.2297e+03 kg</a:t>
            </a:r>
          </a:p>
        </p:txBody>
      </p:sp>
      <p:cxnSp>
        <p:nvCxnSpPr>
          <p:cNvPr id="10" name="Straight Connector 9">
            <a:extLst>
              <a:ext uri="{FF2B5EF4-FFF2-40B4-BE49-F238E27FC236}">
                <a16:creationId xmlns:a16="http://schemas.microsoft.com/office/drawing/2014/main" id="{97C12E9F-3591-9656-6E9D-9E224C090AA5}"/>
              </a:ext>
            </a:extLst>
          </p:cNvPr>
          <p:cNvCxnSpPr>
            <a:cxnSpLocks/>
          </p:cNvCxnSpPr>
          <p:nvPr/>
        </p:nvCxnSpPr>
        <p:spPr>
          <a:xfrm>
            <a:off x="1182766" y="4643718"/>
            <a:ext cx="270569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9940C11-7963-C25D-F509-E970E86B2F96}"/>
              </a:ext>
            </a:extLst>
          </p:cNvPr>
          <p:cNvCxnSpPr>
            <a:cxnSpLocks/>
          </p:cNvCxnSpPr>
          <p:nvPr/>
        </p:nvCxnSpPr>
        <p:spPr>
          <a:xfrm flipV="1">
            <a:off x="3888460" y="4643718"/>
            <a:ext cx="0" cy="95372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75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26</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403D64-B216-AFEB-32EB-AB1196457A28}"/>
              </a:ext>
            </a:extLst>
          </p:cNvPr>
          <p:cNvSpPr txBox="1"/>
          <p:nvPr/>
        </p:nvSpPr>
        <p:spPr>
          <a:xfrm>
            <a:off x="3106592" y="247004"/>
            <a:ext cx="597881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Initial Sizing Composite trade</a:t>
            </a:r>
            <a:endParaRPr lang="en-IN" sz="3600"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DD2D1273-8D1B-3FC5-7864-CDE58B4A571F}"/>
              </a:ext>
            </a:extLst>
          </p:cNvPr>
          <p:cNvSpPr txBox="1"/>
          <p:nvPr/>
        </p:nvSpPr>
        <p:spPr>
          <a:xfrm>
            <a:off x="7794370" y="1769358"/>
            <a:ext cx="3872947" cy="3293209"/>
          </a:xfrm>
          <a:prstGeom prst="rect">
            <a:avLst/>
          </a:prstGeom>
          <a:noFill/>
        </p:spPr>
        <p:txBody>
          <a:bodyPr wrap="square">
            <a:spAutoFit/>
          </a:bodyPr>
          <a:lstStyle/>
          <a:p>
            <a:r>
              <a:rPr lang="en-IN" sz="1600" dirty="0" err="1">
                <a:latin typeface="Cambria" panose="02040503050406030204" pitchFamily="18" charset="0"/>
                <a:ea typeface="Cambria" panose="02040503050406030204" pitchFamily="18" charset="0"/>
              </a:rPr>
              <a:t>CalculatedWgross</a:t>
            </a:r>
            <a:r>
              <a:rPr lang="en-IN" sz="1600" dirty="0">
                <a:latin typeface="Cambria" panose="02040503050406030204" pitchFamily="18" charset="0"/>
                <a:ea typeface="Cambria" panose="02040503050406030204" pitchFamily="18" charset="0"/>
              </a:rPr>
              <a:t> = 1.3427e+03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CWemptyWgross</a:t>
            </a:r>
            <a:r>
              <a:rPr lang="en-IN" sz="1600" dirty="0">
                <a:latin typeface="Cambria" panose="02040503050406030204" pitchFamily="18" charset="0"/>
                <a:ea typeface="Cambria" panose="02040503050406030204" pitchFamily="18" charset="0"/>
              </a:rPr>
              <a:t> = 0.7325</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CalculatedWempty</a:t>
            </a:r>
            <a:r>
              <a:rPr lang="en-IN" sz="1600" dirty="0">
                <a:latin typeface="Cambria" panose="02040503050406030204" pitchFamily="18" charset="0"/>
                <a:ea typeface="Cambria" panose="02040503050406030204" pitchFamily="18" charset="0"/>
              </a:rPr>
              <a:t> = 983.4657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CalculatedWfuel</a:t>
            </a:r>
            <a:r>
              <a:rPr lang="en-IN" sz="1600" dirty="0">
                <a:latin typeface="Cambria" panose="02040503050406030204" pitchFamily="18" charset="0"/>
                <a:ea typeface="Cambria" panose="02040503050406030204" pitchFamily="18" charset="0"/>
              </a:rPr>
              <a:t> = 246.2315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Wpayload</a:t>
            </a:r>
            <a:r>
              <a:rPr lang="en-IN" sz="1600" dirty="0">
                <a:latin typeface="Cambria" panose="02040503050406030204" pitchFamily="18" charset="0"/>
                <a:ea typeface="Cambria" panose="02040503050406030204" pitchFamily="18" charset="0"/>
              </a:rPr>
              <a:t> = 113 kg</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Wcrew</a:t>
            </a:r>
            <a:r>
              <a:rPr lang="en-IN" sz="1600" dirty="0">
                <a:latin typeface="Cambria" panose="02040503050406030204" pitchFamily="18" charset="0"/>
                <a:ea typeface="Cambria" panose="02040503050406030204" pitchFamily="18" charset="0"/>
              </a:rPr>
              <a:t> = 0</a:t>
            </a:r>
          </a:p>
          <a:p>
            <a:endParaRPr lang="en-IN" sz="1600" dirty="0">
              <a:latin typeface="Cambria" panose="02040503050406030204" pitchFamily="18" charset="0"/>
              <a:ea typeface="Cambria" panose="02040503050406030204" pitchFamily="18" charset="0"/>
            </a:endParaRPr>
          </a:p>
          <a:p>
            <a:r>
              <a:rPr lang="en-IN" sz="1600" dirty="0" err="1">
                <a:latin typeface="Cambria" panose="02040503050406030204" pitchFamily="18" charset="0"/>
                <a:ea typeface="Cambria" panose="02040503050406030204" pitchFamily="18" charset="0"/>
              </a:rPr>
              <a:t>Weightwithnopayload</a:t>
            </a:r>
            <a:r>
              <a:rPr lang="en-IN" sz="1600" dirty="0">
                <a:latin typeface="Cambria" panose="02040503050406030204" pitchFamily="18" charset="0"/>
                <a:ea typeface="Cambria" panose="02040503050406030204" pitchFamily="18" charset="0"/>
              </a:rPr>
              <a:t> = 1.2297e+03 kg</a:t>
            </a:r>
          </a:p>
        </p:txBody>
      </p:sp>
      <p:cxnSp>
        <p:nvCxnSpPr>
          <p:cNvPr id="15" name="Straight Connector 14">
            <a:extLst>
              <a:ext uri="{FF2B5EF4-FFF2-40B4-BE49-F238E27FC236}">
                <a16:creationId xmlns:a16="http://schemas.microsoft.com/office/drawing/2014/main" id="{69940C11-7963-C25D-F509-E970E86B2F96}"/>
              </a:ext>
            </a:extLst>
          </p:cNvPr>
          <p:cNvCxnSpPr>
            <a:cxnSpLocks/>
          </p:cNvCxnSpPr>
          <p:nvPr/>
        </p:nvCxnSpPr>
        <p:spPr>
          <a:xfrm flipV="1">
            <a:off x="3888460" y="4643718"/>
            <a:ext cx="0" cy="953725"/>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B4A761F-B641-EDF9-29CE-ABE032A8A10E}"/>
              </a:ext>
            </a:extLst>
          </p:cNvPr>
          <p:cNvPicPr>
            <a:picLocks noChangeAspect="1"/>
          </p:cNvPicPr>
          <p:nvPr/>
        </p:nvPicPr>
        <p:blipFill>
          <a:blip r:embed="rId4"/>
          <a:stretch>
            <a:fillRect/>
          </a:stretch>
        </p:blipFill>
        <p:spPr>
          <a:xfrm>
            <a:off x="357611" y="1152735"/>
            <a:ext cx="6677957" cy="4991797"/>
          </a:xfrm>
          <a:prstGeom prst="rect">
            <a:avLst/>
          </a:prstGeom>
        </p:spPr>
      </p:pic>
    </p:spTree>
    <p:extLst>
      <p:ext uri="{BB962C8B-B14F-4D97-AF65-F5344CB8AC3E}">
        <p14:creationId xmlns:p14="http://schemas.microsoft.com/office/powerpoint/2010/main" val="3793313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27</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572643D-2464-ED36-AA69-002CCF1361AB}"/>
              </a:ext>
            </a:extLst>
          </p:cNvPr>
          <p:cNvPicPr>
            <a:picLocks noChangeAspect="1"/>
          </p:cNvPicPr>
          <p:nvPr/>
        </p:nvPicPr>
        <p:blipFill>
          <a:blip r:embed="rId4"/>
          <a:stretch>
            <a:fillRect/>
          </a:stretch>
        </p:blipFill>
        <p:spPr>
          <a:xfrm>
            <a:off x="430013" y="1320500"/>
            <a:ext cx="6367799" cy="465626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B910AC3-709C-BDDC-C1C3-C09B4B606369}"/>
                  </a:ext>
                </a:extLst>
              </p:cNvPr>
              <p:cNvSpPr txBox="1"/>
              <p:nvPr/>
            </p:nvSpPr>
            <p:spPr>
              <a:xfrm>
                <a:off x="6243918" y="1253407"/>
                <a:ext cx="6104964" cy="84221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𝑃</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𝑊</m:t>
                          </m:r>
                        </m:den>
                      </m:f>
                      <m:r>
                        <a:rPr lang="en-IN" sz="14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𝑊</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𝑆</m:t>
                              </m:r>
                            </m:den>
                          </m:f>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𝑇𝑂𝑃</m:t>
                          </m:r>
                          <m:r>
                            <a:rPr lang="en-IN" sz="1400" i="1">
                              <a:effectLst/>
                              <a:latin typeface="Cambria Math" panose="02040503050406030204" pitchFamily="18" charset="0"/>
                              <a:ea typeface="Calibri" panose="020F0502020204030204" pitchFamily="34" charset="0"/>
                              <a:cs typeface="Times New Roman" panose="02020603050405020304" pitchFamily="18" charset="0"/>
                            </a:rPr>
                            <m:t>∗</m:t>
                          </m:r>
                          <m:r>
                            <a:rPr lang="en-IN" sz="1400" i="1">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IN" sz="1400" i="1">
                                  <a:effectLst/>
                                  <a:latin typeface="Cambria Math" panose="02040503050406030204" pitchFamily="18" charset="0"/>
                                  <a:ea typeface="Calibri" panose="020F0502020204030204" pitchFamily="34" charset="0"/>
                                  <a:cs typeface="Times New Roman" panose="02020603050405020304" pitchFamily="18" charset="0"/>
                                </a:rPr>
                                <m:t>𝐶𝑙</m:t>
                              </m:r>
                            </m:e>
                            <m:sub>
                              <m:r>
                                <a:rPr lang="en-IN" sz="1400" i="1">
                                  <a:effectLst/>
                                  <a:latin typeface="Cambria Math" panose="02040503050406030204" pitchFamily="18" charset="0"/>
                                  <a:ea typeface="Calibri" panose="020F0502020204030204" pitchFamily="34" charset="0"/>
                                  <a:cs typeface="Times New Roman" panose="02020603050405020304" pitchFamily="18" charset="0"/>
                                </a:rPr>
                                <m:t>𝑇𝑎𝑘𝑒𝑜𝑓𝑓</m:t>
                              </m:r>
                            </m:sub>
                          </m:sSub>
                        </m:den>
                      </m:f>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6B910AC3-709C-BDDC-C1C3-C09B4B606369}"/>
                  </a:ext>
                </a:extLst>
              </p:cNvPr>
              <p:cNvSpPr txBox="1">
                <a:spLocks noRot="1" noChangeAspect="1" noMove="1" noResize="1" noEditPoints="1" noAdjustHandles="1" noChangeArrowheads="1" noChangeShapeType="1" noTextEdit="1"/>
              </p:cNvSpPr>
              <p:nvPr/>
            </p:nvSpPr>
            <p:spPr>
              <a:xfrm>
                <a:off x="6243918" y="1253407"/>
                <a:ext cx="6104964" cy="842218"/>
              </a:xfrm>
              <a:prstGeom prst="rect">
                <a:avLst/>
              </a:prstGeom>
              <a:blipFill>
                <a:blip r:embed="rId5"/>
                <a:stretch>
                  <a:fillRect/>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F9D36166-F657-9ECA-4838-EC596E8A07DF}"/>
              </a:ext>
            </a:extLst>
          </p:cNvPr>
          <p:cNvSpPr txBox="1"/>
          <p:nvPr/>
        </p:nvSpPr>
        <p:spPr>
          <a:xfrm>
            <a:off x="6952130" y="1079486"/>
            <a:ext cx="2846294" cy="311496"/>
          </a:xfrm>
          <a:prstGeom prst="rect">
            <a:avLst/>
          </a:prstGeom>
          <a:noFill/>
        </p:spPr>
        <p:txBody>
          <a:bodyPr wrap="square">
            <a:spAutoFit/>
          </a:bodyPr>
          <a:lstStyle/>
          <a:p>
            <a:pP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Take off CONSTRAINT</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1B06D7-5C83-4960-F13D-21F93E4C5670}"/>
                  </a:ext>
                </a:extLst>
              </p:cNvPr>
              <p:cNvSpPr txBox="1"/>
              <p:nvPr/>
            </p:nvSpPr>
            <p:spPr>
              <a:xfrm>
                <a:off x="6929718" y="2071144"/>
                <a:ext cx="5150516" cy="1170385"/>
              </a:xfrm>
              <a:prstGeom prst="rect">
                <a:avLst/>
              </a:prstGeom>
              <a:noFill/>
            </p:spPr>
            <p:txBody>
              <a:bodyPr wrap="square">
                <a:spAutoFit/>
              </a:bodyPr>
              <a:lstStyle/>
              <a:p>
                <a:pP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Cruise Speed CONSTRAINT </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𝑇</m:t>
                          </m:r>
                        </m:num>
                        <m:den>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𝑊</m:t>
                          </m:r>
                        </m:den>
                      </m:f>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𝑞</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𝐶𝑑𝑚𝑖𝑛</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1</m:t>
                              </m:r>
                            </m:num>
                            <m:den>
                              <m:f>
                                <m:f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𝑊</m:t>
                                  </m:r>
                                </m:num>
                                <m:den>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𝑆</m:t>
                                  </m:r>
                                </m:den>
                              </m:f>
                            </m:den>
                          </m:f>
                        </m:e>
                      </m:d>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𝑘</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1</m:t>
                              </m:r>
                            </m:num>
                            <m:den>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𝑞</m:t>
                              </m:r>
                            </m:den>
                          </m:f>
                        </m:e>
                      </m:d>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𝑊</m:t>
                              </m:r>
                            </m:num>
                            <m:den>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𝑆</m:t>
                              </m:r>
                            </m:den>
                          </m:f>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0D1B06D7-5C83-4960-F13D-21F93E4C5670}"/>
                  </a:ext>
                </a:extLst>
              </p:cNvPr>
              <p:cNvSpPr txBox="1">
                <a:spLocks noRot="1" noChangeAspect="1" noMove="1" noResize="1" noEditPoints="1" noAdjustHandles="1" noChangeArrowheads="1" noChangeShapeType="1" noTextEdit="1"/>
              </p:cNvSpPr>
              <p:nvPr/>
            </p:nvSpPr>
            <p:spPr>
              <a:xfrm>
                <a:off x="6929718" y="2071144"/>
                <a:ext cx="5150516" cy="1170385"/>
              </a:xfrm>
              <a:prstGeom prst="rect">
                <a:avLst/>
              </a:prstGeom>
              <a:blipFill>
                <a:blip r:embed="rId6"/>
                <a:stretch>
                  <a:fillRect l="-355" t="-104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4C0FD33-6437-A255-7702-4CE00599022C}"/>
                  </a:ext>
                </a:extLst>
              </p:cNvPr>
              <p:cNvSpPr txBox="1"/>
              <p:nvPr/>
            </p:nvSpPr>
            <p:spPr>
              <a:xfrm>
                <a:off x="6243918" y="3158685"/>
                <a:ext cx="6158752" cy="1170385"/>
              </a:xfrm>
              <a:prstGeom prst="rect">
                <a:avLst/>
              </a:prstGeom>
              <a:noFill/>
            </p:spPr>
            <p:txBody>
              <a:bodyPr wrap="square">
                <a:spAutoFit/>
              </a:bodyPr>
              <a:lstStyle/>
              <a:p>
                <a:pPr>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Service ceiling CONSTRAINT</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𝑃</m:t>
                          </m:r>
                        </m:num>
                        <m:den>
                          <m:r>
                            <a:rPr lang="en-IN" sz="1400" i="1">
                              <a:effectLst/>
                              <a:latin typeface="Cambria Math" panose="02040503050406030204" pitchFamily="18" charset="0"/>
                              <a:ea typeface="Calibri" panose="020F0502020204030204" pitchFamily="34" charset="0"/>
                              <a:cs typeface="Courier New" panose="02070309020205020404" pitchFamily="49" charset="0"/>
                            </a:rPr>
                            <m:t>𝑊</m:t>
                          </m:r>
                        </m:den>
                      </m:f>
                      <m:r>
                        <a:rPr lang="en-IN" sz="1400" i="1">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1.667</m:t>
                              </m:r>
                            </m:num>
                            <m:den>
                              <m:r>
                                <a:rPr lang="en-IN" sz="1400" i="1">
                                  <a:effectLst/>
                                  <a:latin typeface="Cambria Math" panose="02040503050406030204" pitchFamily="18" charset="0"/>
                                  <a:ea typeface="Calibri" panose="020F0502020204030204" pitchFamily="34" charset="0"/>
                                  <a:cs typeface="Courier New" panose="02070309020205020404" pitchFamily="49" charset="0"/>
                                </a:rPr>
                                <m:t>𝑉𝑦</m:t>
                              </m:r>
                            </m:den>
                          </m:f>
                        </m:e>
                      </m:d>
                      <m:r>
                        <a:rPr lang="en-IN" sz="1400" i="1">
                          <a:effectLst/>
                          <a:latin typeface="Cambria Math" panose="02040503050406030204" pitchFamily="18" charset="0"/>
                          <a:ea typeface="Calibri" panose="020F0502020204030204" pitchFamily="34" charset="0"/>
                          <a:cs typeface="Courier New" panose="02070309020205020404" pitchFamily="49" charset="0"/>
                        </a:rPr>
                        <m:t>+</m:t>
                      </m:r>
                      <m:r>
                        <a:rPr lang="en-IN" sz="1400" i="1">
                          <a:effectLst/>
                          <a:latin typeface="Cambria Math" panose="02040503050406030204" pitchFamily="18" charset="0"/>
                          <a:ea typeface="Calibri" panose="020F0502020204030204" pitchFamily="34" charset="0"/>
                          <a:cs typeface="Courier New" panose="02070309020205020404" pitchFamily="49" charset="0"/>
                        </a:rPr>
                        <m:t>𝑞</m:t>
                      </m:r>
                      <m:r>
                        <a:rPr lang="en-IN" sz="1400" i="1">
                          <a:effectLst/>
                          <a:latin typeface="Cambria Math" panose="02040503050406030204" pitchFamily="18" charset="0"/>
                          <a:ea typeface="Calibri" panose="020F0502020204030204" pitchFamily="34" charset="0"/>
                          <a:cs typeface="Courier New" panose="02070309020205020404" pitchFamily="49" charset="0"/>
                        </a:rPr>
                        <m:t>∗</m:t>
                      </m:r>
                      <m:r>
                        <a:rPr lang="en-IN" sz="1400" i="1">
                          <a:effectLst/>
                          <a:latin typeface="Cambria Math" panose="02040503050406030204" pitchFamily="18" charset="0"/>
                          <a:ea typeface="Calibri" panose="020F0502020204030204" pitchFamily="34" charset="0"/>
                          <a:cs typeface="Courier New" panose="02070309020205020404" pitchFamily="49" charset="0"/>
                        </a:rPr>
                        <m:t>𝐶𝑑𝑚𝑖𝑛</m:t>
                      </m:r>
                      <m:r>
                        <a:rPr lang="en-IN" sz="1400" i="1">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1</m:t>
                              </m:r>
                            </m:num>
                            <m:den>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𝑊</m:t>
                                  </m:r>
                                </m:num>
                                <m:den>
                                  <m:r>
                                    <a:rPr lang="en-IN" sz="1400" i="1">
                                      <a:effectLst/>
                                      <a:latin typeface="Cambria Math" panose="02040503050406030204" pitchFamily="18" charset="0"/>
                                      <a:ea typeface="Calibri" panose="020F0502020204030204" pitchFamily="34" charset="0"/>
                                      <a:cs typeface="Courier New" panose="02070309020205020404" pitchFamily="49" charset="0"/>
                                    </a:rPr>
                                    <m:t>𝑆</m:t>
                                  </m:r>
                                </m:den>
                              </m:f>
                            </m:den>
                          </m:f>
                        </m:e>
                      </m:d>
                      <m:r>
                        <a:rPr lang="en-IN" sz="1400" i="1">
                          <a:effectLst/>
                          <a:latin typeface="Cambria Math" panose="02040503050406030204" pitchFamily="18" charset="0"/>
                          <a:ea typeface="Calibri" panose="020F0502020204030204" pitchFamily="34" charset="0"/>
                          <a:cs typeface="Courier New" panose="02070309020205020404" pitchFamily="49" charset="0"/>
                        </a:rPr>
                        <m:t>+</m:t>
                      </m:r>
                      <m:r>
                        <a:rPr lang="en-IN" sz="1400" i="1">
                          <a:effectLst/>
                          <a:latin typeface="Cambria Math" panose="02040503050406030204" pitchFamily="18" charset="0"/>
                          <a:ea typeface="Calibri" panose="020F0502020204030204" pitchFamily="34" charset="0"/>
                          <a:cs typeface="Courier New" panose="02070309020205020404" pitchFamily="49" charset="0"/>
                        </a:rPr>
                        <m:t>𝑘</m:t>
                      </m:r>
                      <m:r>
                        <a:rPr lang="en-IN" sz="1400" i="1">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1</m:t>
                              </m:r>
                            </m:num>
                            <m:den>
                              <m:r>
                                <a:rPr lang="en-IN" sz="1400" i="1">
                                  <a:effectLst/>
                                  <a:latin typeface="Cambria Math" panose="02040503050406030204" pitchFamily="18" charset="0"/>
                                  <a:ea typeface="Calibri" panose="020F0502020204030204" pitchFamily="34" charset="0"/>
                                  <a:cs typeface="Courier New" panose="02070309020205020404" pitchFamily="49" charset="0"/>
                                </a:rPr>
                                <m:t>𝑞</m:t>
                              </m:r>
                            </m:den>
                          </m:f>
                        </m:e>
                      </m:d>
                      <m:r>
                        <a:rPr lang="en-IN" sz="1400" i="1">
                          <a:effectLst/>
                          <a:latin typeface="Cambria Math" panose="02040503050406030204" pitchFamily="18" charset="0"/>
                          <a:ea typeface="Calibri" panose="020F0502020204030204" pitchFamily="34" charset="0"/>
                          <a:cs typeface="Courier New" panose="02070309020205020404" pitchFamily="49" charset="0"/>
                        </a:rPr>
                        <m:t>∗</m:t>
                      </m:r>
                      <m:d>
                        <m:d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dPr>
                        <m:e>
                          <m:f>
                            <m:fPr>
                              <m:ctrlPr>
                                <a:rPr lang="en-IN" sz="1400" i="1">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effectLst/>
                                  <a:latin typeface="Cambria Math" panose="02040503050406030204" pitchFamily="18" charset="0"/>
                                  <a:ea typeface="Calibri" panose="020F0502020204030204" pitchFamily="34" charset="0"/>
                                  <a:cs typeface="Courier New" panose="02070309020205020404" pitchFamily="49" charset="0"/>
                                </a:rPr>
                                <m:t>𝑊</m:t>
                              </m:r>
                            </m:num>
                            <m:den>
                              <m:r>
                                <a:rPr lang="en-IN" sz="1400" i="1">
                                  <a:effectLst/>
                                  <a:latin typeface="Cambria Math" panose="02040503050406030204" pitchFamily="18" charset="0"/>
                                  <a:ea typeface="Calibri" panose="020F0502020204030204" pitchFamily="34" charset="0"/>
                                  <a:cs typeface="Courier New" panose="02070309020205020404" pitchFamily="49" charset="0"/>
                                </a:rPr>
                                <m:t>𝑆</m:t>
                              </m:r>
                            </m:den>
                          </m:f>
                        </m:e>
                      </m:d>
                    </m:oMath>
                  </m:oMathPara>
                </a14:m>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84C0FD33-6437-A255-7702-4CE00599022C}"/>
                  </a:ext>
                </a:extLst>
              </p:cNvPr>
              <p:cNvSpPr txBox="1">
                <a:spLocks noRot="1" noChangeAspect="1" noMove="1" noResize="1" noEditPoints="1" noAdjustHandles="1" noChangeArrowheads="1" noChangeShapeType="1" noTextEdit="1"/>
              </p:cNvSpPr>
              <p:nvPr/>
            </p:nvSpPr>
            <p:spPr>
              <a:xfrm>
                <a:off x="6243918" y="3158685"/>
                <a:ext cx="6158752" cy="1170385"/>
              </a:xfrm>
              <a:prstGeom prst="rect">
                <a:avLst/>
              </a:prstGeom>
              <a:blipFill>
                <a:blip r:embed="rId7"/>
                <a:stretch>
                  <a:fillRect t="-1042"/>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0C14D5D0-A27E-413D-CCBB-2046F6354C96}"/>
              </a:ext>
            </a:extLst>
          </p:cNvPr>
          <p:cNvSpPr txBox="1"/>
          <p:nvPr/>
        </p:nvSpPr>
        <p:spPr>
          <a:xfrm>
            <a:off x="6929718" y="4304081"/>
            <a:ext cx="6199094" cy="677173"/>
          </a:xfrm>
          <a:prstGeom prst="rect">
            <a:avLst/>
          </a:prstGeom>
          <a:noFill/>
        </p:spPr>
        <p:txBody>
          <a:bodyPr wrap="square">
            <a:spAutoFit/>
          </a:bodyPr>
          <a:lstStyle/>
          <a:p>
            <a:pPr>
              <a:lnSpc>
                <a:spcPct val="107000"/>
              </a:lnSpc>
              <a:spcAft>
                <a:spcPts val="800"/>
              </a:spcAft>
            </a:pP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Stall Speed CONSTRAINT </a:t>
            </a:r>
            <a:endParaRPr lang="en-IN"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340693C-A3CE-D3ED-F0B2-3DB0CB312E7D}"/>
                  </a:ext>
                </a:extLst>
              </p:cNvPr>
              <p:cNvSpPr txBox="1"/>
              <p:nvPr/>
            </p:nvSpPr>
            <p:spPr>
              <a:xfrm>
                <a:off x="6316918" y="4657174"/>
                <a:ext cx="6566646" cy="4957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IN" sz="1400" i="1" smtClean="0">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fPr>
                        <m:num>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𝑊</m:t>
                          </m:r>
                        </m:num>
                        <m:den>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𝑆</m:t>
                          </m:r>
                        </m:den>
                      </m:f>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𝐶𝑙𝑚𝑎𝑥</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∗0.5∗</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𝜌</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m:t>
                      </m:r>
                      <m:sSup>
                        <m:sSup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sSupPr>
                        <m:e>
                          <m:d>
                            <m:dPr>
                              <m:ctrlP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ctrlPr>
                            </m:dPr>
                            <m:e>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𝑉𝑠𝑡𝑎</m:t>
                              </m:r>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11</m:t>
                              </m:r>
                            </m:e>
                          </m:d>
                        </m:e>
                        <m:sup>
                          <m:r>
                            <a:rPr lang="en-IN" sz="1400" i="1">
                              <a:solidFill>
                                <a:srgbClr val="000000"/>
                              </a:solidFill>
                              <a:effectLst/>
                              <a:latin typeface="Cambria Math" panose="02040503050406030204" pitchFamily="18" charset="0"/>
                              <a:ea typeface="Calibri" panose="020F0502020204030204" pitchFamily="34" charset="0"/>
                              <a:cs typeface="Courier New" panose="02070309020205020404" pitchFamily="49" charset="0"/>
                            </a:rPr>
                            <m:t>2</m:t>
                          </m:r>
                        </m:sup>
                      </m:sSup>
                    </m:oMath>
                  </m:oMathPara>
                </a14:m>
                <a:endParaRPr lang="en-IN" sz="1400" dirty="0"/>
              </a:p>
            </p:txBody>
          </p:sp>
        </mc:Choice>
        <mc:Fallback xmlns="">
          <p:sp>
            <p:nvSpPr>
              <p:cNvPr id="24" name="TextBox 23">
                <a:extLst>
                  <a:ext uri="{FF2B5EF4-FFF2-40B4-BE49-F238E27FC236}">
                    <a16:creationId xmlns:a16="http://schemas.microsoft.com/office/drawing/2014/main" id="{0340693C-A3CE-D3ED-F0B2-3DB0CB312E7D}"/>
                  </a:ext>
                </a:extLst>
              </p:cNvPr>
              <p:cNvSpPr txBox="1">
                <a:spLocks noRot="1" noChangeAspect="1" noMove="1" noResize="1" noEditPoints="1" noAdjustHandles="1" noChangeArrowheads="1" noChangeShapeType="1" noTextEdit="1"/>
              </p:cNvSpPr>
              <p:nvPr/>
            </p:nvSpPr>
            <p:spPr>
              <a:xfrm>
                <a:off x="6316918" y="4657174"/>
                <a:ext cx="6566646" cy="495713"/>
              </a:xfrm>
              <a:prstGeom prst="rect">
                <a:avLst/>
              </a:prstGeom>
              <a:blipFill>
                <a:blip r:embed="rId8"/>
                <a:stretch>
                  <a:fillRect b="-123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0A2D6CE-AD25-985B-CEFA-793FE51B0B1A}"/>
                  </a:ext>
                </a:extLst>
              </p:cNvPr>
              <p:cNvSpPr txBox="1"/>
              <p:nvPr/>
            </p:nvSpPr>
            <p:spPr>
              <a:xfrm>
                <a:off x="6698877" y="5163961"/>
                <a:ext cx="6566646" cy="1123834"/>
              </a:xfrm>
              <a:prstGeom prst="rect">
                <a:avLst/>
              </a:prstGeom>
              <a:noFill/>
            </p:spPr>
            <p:txBody>
              <a:bodyPr wrap="square">
                <a:spAutoFit/>
              </a:bodyPr>
              <a:lstStyle/>
              <a:p>
                <a:pPr>
                  <a:lnSpc>
                    <a:spcPct val="107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400" b="1" dirty="0">
                    <a:effectLst/>
                    <a:latin typeface="Times New Roman" panose="02020603050405020304" pitchFamily="18" charset="0"/>
                    <a:ea typeface="Calibri" panose="020F0502020204030204" pitchFamily="34" charset="0"/>
                    <a:cs typeface="Times New Roman" panose="02020603050405020304" pitchFamily="18" charset="0"/>
                  </a:rPr>
                  <a:t>Landing Distance CONSTRAINT</a:t>
                </a:r>
                <a:endParaRPr lang="en-IN" sz="12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𝑊</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𝑆</m:t>
                          </m:r>
                        </m:den>
                      </m:f>
                      <m:r>
                        <a:rPr lang="en-IN" sz="14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400" i="1">
                                      <a:effectLst/>
                                      <a:latin typeface="Cambria Math" panose="02040503050406030204" pitchFamily="18" charset="0"/>
                                      <a:ea typeface="Calibri" panose="020F0502020204030204" pitchFamily="34" charset="0"/>
                                      <a:cs typeface="Times New Roman" panose="02020603050405020304" pitchFamily="18" charset="0"/>
                                    </a:rPr>
                                    <m:t>𝑆𝑙𝑎𝑛𝑑𝑖𝑛𝑔</m:t>
                                  </m:r>
                                  <m:r>
                                    <a:rPr lang="en-IN" sz="1400" i="1">
                                      <a:effectLst/>
                                      <a:latin typeface="Cambria Math" panose="02040503050406030204" pitchFamily="18" charset="0"/>
                                      <a:ea typeface="Calibri" panose="020F0502020204030204" pitchFamily="34" charset="0"/>
                                      <a:cs typeface="Times New Roman" panose="02020603050405020304" pitchFamily="18" charset="0"/>
                                    </a:rPr>
                                    <m:t>−</m:t>
                                  </m:r>
                                  <m:r>
                                    <a:rPr lang="en-IN" sz="1400" i="1">
                                      <a:effectLst/>
                                      <a:latin typeface="Cambria Math" panose="02040503050406030204" pitchFamily="18" charset="0"/>
                                      <a:ea typeface="Calibri" panose="020F0502020204030204" pitchFamily="34" charset="0"/>
                                      <a:cs typeface="Times New Roman" panose="02020603050405020304" pitchFamily="18" charset="0"/>
                                    </a:rPr>
                                    <m:t>𝑆𝑎</m:t>
                                  </m:r>
                                </m:num>
                                <m:den>
                                  <m:r>
                                    <a:rPr lang="en-IN" sz="1400" i="1">
                                      <a:effectLst/>
                                      <a:latin typeface="Cambria Math" panose="02040503050406030204" pitchFamily="18" charset="0"/>
                                      <a:ea typeface="Calibri" panose="020F0502020204030204" pitchFamily="34" charset="0"/>
                                      <a:cs typeface="Times New Roman" panose="02020603050405020304" pitchFamily="18" charset="0"/>
                                    </a:rPr>
                                    <m:t>5</m:t>
                                  </m:r>
                                </m:den>
                              </m:f>
                            </m:e>
                          </m:d>
                          <m:r>
                            <a:rPr lang="en-IN" sz="14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4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400" i="1">
                                  <a:effectLst/>
                                  <a:latin typeface="Cambria Math" panose="02040503050406030204" pitchFamily="18" charset="0"/>
                                  <a:ea typeface="Calibri" panose="020F0502020204030204" pitchFamily="34" charset="0"/>
                                  <a:cs typeface="Times New Roman" panose="02020603050405020304" pitchFamily="18" charset="0"/>
                                </a:rPr>
                                <m:t>𝜎</m:t>
                              </m:r>
                              <m:r>
                                <a:rPr lang="en-IN" sz="1400" i="1">
                                  <a:effectLst/>
                                  <a:latin typeface="Cambria Math" panose="02040503050406030204" pitchFamily="18" charset="0"/>
                                  <a:ea typeface="Calibri" panose="020F0502020204030204" pitchFamily="34" charset="0"/>
                                  <a:cs typeface="Times New Roman" panose="02020603050405020304" pitchFamily="18" charset="0"/>
                                </a:rPr>
                                <m:t>∗</m:t>
                              </m:r>
                              <m:r>
                                <a:rPr lang="en-IN" sz="1400" i="1">
                                  <a:effectLst/>
                                  <a:latin typeface="Cambria Math" panose="02040503050406030204" pitchFamily="18" charset="0"/>
                                  <a:ea typeface="Calibri" panose="020F0502020204030204" pitchFamily="34" charset="0"/>
                                  <a:cs typeface="Times New Roman" panose="02020603050405020304" pitchFamily="18" charset="0"/>
                                </a:rPr>
                                <m:t>𝐶𝑙𝑚𝑎𝑥</m:t>
                              </m:r>
                            </m:e>
                          </m:d>
                        </m:e>
                      </m:d>
                    </m:oMath>
                  </m:oMathPara>
                </a14:m>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30A2D6CE-AD25-985B-CEFA-793FE51B0B1A}"/>
                  </a:ext>
                </a:extLst>
              </p:cNvPr>
              <p:cNvSpPr txBox="1">
                <a:spLocks noRot="1" noChangeAspect="1" noMove="1" noResize="1" noEditPoints="1" noAdjustHandles="1" noChangeArrowheads="1" noChangeShapeType="1" noTextEdit="1"/>
              </p:cNvSpPr>
              <p:nvPr/>
            </p:nvSpPr>
            <p:spPr>
              <a:xfrm>
                <a:off x="6698877" y="5163961"/>
                <a:ext cx="6566646" cy="1123834"/>
              </a:xfrm>
              <a:prstGeom prst="rect">
                <a:avLst/>
              </a:prstGeom>
              <a:blipFill>
                <a:blip r:embed="rId9"/>
                <a:stretch>
                  <a:fillRect t="-1087"/>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399378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Constraint Analysis</a:t>
            </a:r>
            <a:endParaRPr lang="en-IN" sz="36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053682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28</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572643D-2464-ED36-AA69-002CCF1361AB}"/>
              </a:ext>
            </a:extLst>
          </p:cNvPr>
          <p:cNvPicPr>
            <a:picLocks noChangeAspect="1"/>
          </p:cNvPicPr>
          <p:nvPr/>
        </p:nvPicPr>
        <p:blipFill>
          <a:blip r:embed="rId4"/>
          <a:stretch>
            <a:fillRect/>
          </a:stretch>
        </p:blipFill>
        <p:spPr>
          <a:xfrm>
            <a:off x="430013" y="1320500"/>
            <a:ext cx="6367799" cy="4656268"/>
          </a:xfrm>
          <a:prstGeom prst="rect">
            <a:avLst/>
          </a:prstGeom>
        </p:spPr>
      </p:pic>
      <p:sp>
        <p:nvSpPr>
          <p:cNvPr id="27" name="Oval 26">
            <a:extLst>
              <a:ext uri="{FF2B5EF4-FFF2-40B4-BE49-F238E27FC236}">
                <a16:creationId xmlns:a16="http://schemas.microsoft.com/office/drawing/2014/main" id="{5DD478BD-A5A2-D09E-7B79-7BCB9DA14D1E}"/>
              </a:ext>
            </a:extLst>
          </p:cNvPr>
          <p:cNvSpPr/>
          <p:nvPr/>
        </p:nvSpPr>
        <p:spPr>
          <a:xfrm>
            <a:off x="3123606" y="4249536"/>
            <a:ext cx="68580" cy="68580"/>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28" name="Text Box 43">
            <a:extLst>
              <a:ext uri="{FF2B5EF4-FFF2-40B4-BE49-F238E27FC236}">
                <a16:creationId xmlns:a16="http://schemas.microsoft.com/office/drawing/2014/main" id="{5A818A69-C9A9-A85B-8FBC-91A8F34A1C83}"/>
              </a:ext>
            </a:extLst>
          </p:cNvPr>
          <p:cNvSpPr txBox="1"/>
          <p:nvPr/>
        </p:nvSpPr>
        <p:spPr>
          <a:xfrm>
            <a:off x="2586396" y="4032366"/>
            <a:ext cx="571500" cy="43434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IN" sz="1000" dirty="0">
                <a:effectLst/>
                <a:latin typeface="Times New Roman" panose="02020603050405020304" pitchFamily="18" charset="0"/>
                <a:ea typeface="Calibri" panose="020F0502020204030204" pitchFamily="34" charset="0"/>
                <a:cs typeface="Times New Roman" panose="02020603050405020304" pitchFamily="18" charset="0"/>
              </a:rPr>
              <a:t>Design point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399378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Constraint Analysis</a:t>
            </a:r>
            <a:endParaRPr lang="en-IN" sz="3600" dirty="0">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47C1F3B1-7FEB-DDF0-E5BF-1DAFD432673B}"/>
              </a:ext>
            </a:extLst>
          </p:cNvPr>
          <p:cNvGraphicFramePr>
            <a:graphicFrameLocks noGrp="1"/>
          </p:cNvGraphicFramePr>
          <p:nvPr>
            <p:extLst>
              <p:ext uri="{D42A27DB-BD31-4B8C-83A1-F6EECF244321}">
                <p14:modId xmlns:p14="http://schemas.microsoft.com/office/powerpoint/2010/main" val="1137088196"/>
              </p:ext>
            </p:extLst>
          </p:nvPr>
        </p:nvGraphicFramePr>
        <p:xfrm>
          <a:off x="7016432" y="3124792"/>
          <a:ext cx="4953500" cy="1048517"/>
        </p:xfrm>
        <a:graphic>
          <a:graphicData uri="http://schemas.openxmlformats.org/drawingml/2006/table">
            <a:tbl>
              <a:tblPr firstRow="1" firstCol="1" bandRow="1">
                <a:tableStyleId>{F5AB1C69-6EDB-4FF4-983F-18BD219EF322}</a:tableStyleId>
              </a:tblPr>
              <a:tblGrid>
                <a:gridCol w="2320106">
                  <a:extLst>
                    <a:ext uri="{9D8B030D-6E8A-4147-A177-3AD203B41FA5}">
                      <a16:colId xmlns:a16="http://schemas.microsoft.com/office/drawing/2014/main" val="1107673411"/>
                    </a:ext>
                  </a:extLst>
                </a:gridCol>
                <a:gridCol w="2633394">
                  <a:extLst>
                    <a:ext uri="{9D8B030D-6E8A-4147-A177-3AD203B41FA5}">
                      <a16:colId xmlns:a16="http://schemas.microsoft.com/office/drawing/2014/main" val="2143039493"/>
                    </a:ext>
                  </a:extLst>
                </a:gridCol>
              </a:tblGrid>
              <a:tr h="545660">
                <a:tc>
                  <a:txBody>
                    <a:bodyPr/>
                    <a:lstStyle/>
                    <a:p>
                      <a:pPr>
                        <a:lnSpc>
                          <a:spcPct val="107000"/>
                        </a:lnSpc>
                        <a:spcAft>
                          <a:spcPts val="800"/>
                        </a:spcAft>
                      </a:pPr>
                      <a:r>
                        <a:rPr lang="en-IN" sz="1600">
                          <a:solidFill>
                            <a:schemeClr val="tx1"/>
                          </a:solidFill>
                          <a:effectLst/>
                          <a:latin typeface="Cambria" panose="02040503050406030204" pitchFamily="18" charset="0"/>
                          <a:ea typeface="Cambria" panose="02040503050406030204" pitchFamily="18" charset="0"/>
                        </a:rPr>
                        <a:t>Power Loading (P/W) (Watt/kg)</a:t>
                      </a:r>
                      <a:endParaRPr lang="en-IN"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a:solidFill>
                            <a:schemeClr val="tx1"/>
                          </a:solidFill>
                          <a:effectLst/>
                          <a:latin typeface="Cambria" panose="02040503050406030204" pitchFamily="18" charset="0"/>
                          <a:ea typeface="Cambria" panose="02040503050406030204" pitchFamily="18" charset="0"/>
                        </a:rPr>
                        <a:t>120.3</a:t>
                      </a:r>
                      <a:endParaRPr lang="en-IN"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15441727"/>
                  </a:ext>
                </a:extLst>
              </a:tr>
              <a:tr h="458392">
                <a:tc>
                  <a:txBody>
                    <a:bodyPr/>
                    <a:lstStyle/>
                    <a:p>
                      <a:pPr>
                        <a:lnSpc>
                          <a:spcPct val="107000"/>
                        </a:lnSpc>
                        <a:spcAft>
                          <a:spcPts val="800"/>
                        </a:spcAft>
                      </a:pPr>
                      <a:r>
                        <a:rPr lang="en-IN" sz="1600">
                          <a:solidFill>
                            <a:schemeClr val="tx1"/>
                          </a:solidFill>
                          <a:effectLst/>
                          <a:latin typeface="Cambria" panose="02040503050406030204" pitchFamily="18" charset="0"/>
                          <a:ea typeface="Cambria" panose="02040503050406030204" pitchFamily="18" charset="0"/>
                        </a:rPr>
                        <a:t>Wing Loading (W/S) (Kg/m^2)</a:t>
                      </a:r>
                      <a:endParaRPr lang="en-IN" sz="140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1600" b="1" dirty="0">
                          <a:solidFill>
                            <a:schemeClr val="tx1"/>
                          </a:solidFill>
                          <a:effectLst/>
                          <a:latin typeface="Cambria" panose="02040503050406030204" pitchFamily="18" charset="0"/>
                          <a:ea typeface="Cambria" panose="02040503050406030204" pitchFamily="18" charset="0"/>
                        </a:rPr>
                        <a:t>20</a:t>
                      </a:r>
                      <a:endParaRPr lang="en-IN" sz="1400" b="1" dirty="0">
                        <a:solidFill>
                          <a:schemeClr val="tx1"/>
                        </a:solidFill>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1622702"/>
                  </a:ext>
                </a:extLst>
              </a:tr>
            </a:tbl>
          </a:graphicData>
        </a:graphic>
      </p:graphicFrame>
    </p:spTree>
    <p:extLst>
      <p:ext uri="{BB962C8B-B14F-4D97-AF65-F5344CB8AC3E}">
        <p14:creationId xmlns:p14="http://schemas.microsoft.com/office/powerpoint/2010/main" val="3351410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29</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4129079"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Airfoil data Analysis</a:t>
            </a:r>
            <a:endParaRPr lang="en-IN" sz="3600" dirty="0">
              <a:latin typeface="Cambria" panose="02040503050406030204" pitchFamily="18" charset="0"/>
              <a:ea typeface="Cambria" panose="02040503050406030204" pitchFamily="18" charset="0"/>
            </a:endParaRPr>
          </a:p>
        </p:txBody>
      </p:sp>
      <p:graphicFrame>
        <p:nvGraphicFramePr>
          <p:cNvPr id="2" name="Table 1">
            <a:extLst>
              <a:ext uri="{FF2B5EF4-FFF2-40B4-BE49-F238E27FC236}">
                <a16:creationId xmlns:a16="http://schemas.microsoft.com/office/drawing/2014/main" id="{EFAEF3E5-D31E-9847-287B-8C1DD4D4581B}"/>
              </a:ext>
            </a:extLst>
          </p:cNvPr>
          <p:cNvGraphicFramePr>
            <a:graphicFrameLocks noGrp="1"/>
          </p:cNvGraphicFramePr>
          <p:nvPr>
            <p:extLst>
              <p:ext uri="{D42A27DB-BD31-4B8C-83A1-F6EECF244321}">
                <p14:modId xmlns:p14="http://schemas.microsoft.com/office/powerpoint/2010/main" val="3031549304"/>
              </p:ext>
            </p:extLst>
          </p:nvPr>
        </p:nvGraphicFramePr>
        <p:xfrm>
          <a:off x="2511128" y="1170425"/>
          <a:ext cx="7548282" cy="4956418"/>
        </p:xfrm>
        <a:graphic>
          <a:graphicData uri="http://schemas.openxmlformats.org/drawingml/2006/table">
            <a:tbl>
              <a:tblPr firstRow="1" firstCol="1" bandRow="1">
                <a:tableStyleId>{F5AB1C69-6EDB-4FF4-983F-18BD219EF322}</a:tableStyleId>
              </a:tblPr>
              <a:tblGrid>
                <a:gridCol w="1168467">
                  <a:extLst>
                    <a:ext uri="{9D8B030D-6E8A-4147-A177-3AD203B41FA5}">
                      <a16:colId xmlns:a16="http://schemas.microsoft.com/office/drawing/2014/main" val="585895093"/>
                    </a:ext>
                  </a:extLst>
                </a:gridCol>
                <a:gridCol w="1139824">
                  <a:extLst>
                    <a:ext uri="{9D8B030D-6E8A-4147-A177-3AD203B41FA5}">
                      <a16:colId xmlns:a16="http://schemas.microsoft.com/office/drawing/2014/main" val="3606519746"/>
                    </a:ext>
                  </a:extLst>
                </a:gridCol>
                <a:gridCol w="1078326">
                  <a:extLst>
                    <a:ext uri="{9D8B030D-6E8A-4147-A177-3AD203B41FA5}">
                      <a16:colId xmlns:a16="http://schemas.microsoft.com/office/drawing/2014/main" val="3475028776"/>
                    </a:ext>
                  </a:extLst>
                </a:gridCol>
                <a:gridCol w="808745">
                  <a:extLst>
                    <a:ext uri="{9D8B030D-6E8A-4147-A177-3AD203B41FA5}">
                      <a16:colId xmlns:a16="http://schemas.microsoft.com/office/drawing/2014/main" val="76801562"/>
                    </a:ext>
                  </a:extLst>
                </a:gridCol>
                <a:gridCol w="1151618">
                  <a:extLst>
                    <a:ext uri="{9D8B030D-6E8A-4147-A177-3AD203B41FA5}">
                      <a16:colId xmlns:a16="http://schemas.microsoft.com/office/drawing/2014/main" val="1654548311"/>
                    </a:ext>
                  </a:extLst>
                </a:gridCol>
                <a:gridCol w="1122976">
                  <a:extLst>
                    <a:ext uri="{9D8B030D-6E8A-4147-A177-3AD203B41FA5}">
                      <a16:colId xmlns:a16="http://schemas.microsoft.com/office/drawing/2014/main" val="1082913380"/>
                    </a:ext>
                  </a:extLst>
                </a:gridCol>
                <a:gridCol w="1078326">
                  <a:extLst>
                    <a:ext uri="{9D8B030D-6E8A-4147-A177-3AD203B41FA5}">
                      <a16:colId xmlns:a16="http://schemas.microsoft.com/office/drawing/2014/main" val="2543172738"/>
                    </a:ext>
                  </a:extLst>
                </a:gridCol>
              </a:tblGrid>
              <a:tr h="143767">
                <a:tc gridSpan="2">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EPPLER 556 AIRFOIL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hMerge="1">
                  <a:txBody>
                    <a:bodyPr/>
                    <a:lstStyle/>
                    <a:p>
                      <a:endParaRPr lang="en-IN"/>
                    </a:p>
                  </a:txBody>
                  <a:tcPr/>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gridSpan="2">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NACA 4415 AIRFOIL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hMerge="1">
                  <a:txBody>
                    <a:bodyPr/>
                    <a:lstStyle/>
                    <a:p>
                      <a:endParaRPr lang="en-IN"/>
                    </a:p>
                  </a:txBody>
                  <a:tcPr/>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958590032"/>
                  </a:ext>
                </a:extLst>
              </a:tr>
              <a:tr h="294122">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Mach no-0.22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 </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Mach no-0.22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995771894"/>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1.2574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1.83</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1.9521</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4249484340"/>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dirty="0">
                          <a:effectLst/>
                          <a:latin typeface="Cambria" panose="02040503050406030204" pitchFamily="18" charset="0"/>
                          <a:ea typeface="Cambria" panose="02040503050406030204" pitchFamily="18" charset="0"/>
                        </a:rPr>
                        <a:t>18</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2255318366"/>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Stall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20</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Stall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16.5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507129864"/>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at 0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0.6224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0.5653</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at 0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0.5614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0.5048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944412325"/>
                  </a:ext>
                </a:extLst>
              </a:tr>
              <a:tr h="280896">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0 cl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0 Cl</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398794232"/>
                  </a:ext>
                </a:extLst>
              </a:tr>
              <a:tr h="141078">
                <a:tc gridSpan="2">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EPPLER 1210 AIRFOIL</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hMerge="1">
                  <a:txBody>
                    <a:bodyPr/>
                    <a:lstStyle/>
                    <a:p>
                      <a:endParaRPr lang="en-IN"/>
                    </a:p>
                  </a:txBody>
                  <a:tcPr/>
                </a:tc>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gridSpan="2">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NACA 4417 AIRFOIL</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hMerge="1">
                  <a:txBody>
                    <a:bodyPr/>
                    <a:lstStyle/>
                    <a:p>
                      <a:endParaRPr lang="en-IN"/>
                    </a:p>
                  </a:txBody>
                  <a:tcPr/>
                </a:tc>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extLst>
                  <a:ext uri="{0D108BD9-81ED-4DB2-BD59-A6C34878D82A}">
                    <a16:rowId xmlns:a16="http://schemas.microsoft.com/office/drawing/2014/main" val="3700669329"/>
                  </a:ext>
                </a:extLst>
              </a:tr>
              <a:tr h="294122">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no-0.22</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 </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Mach no-0.22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00959569"/>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2.3612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2.1103</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1.905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1.9118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03422095"/>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14.1</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15.5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18.5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94902857"/>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Stall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14.4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Stall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16.5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19.5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732832905"/>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at 0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0.5839</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at 0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0.562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0.5057</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667541763"/>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0 Cl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0 cl</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206151739"/>
                  </a:ext>
                </a:extLst>
              </a:tr>
              <a:tr h="143767">
                <a:tc gridSpan="2">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EPPLER 561 AIRFOIL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hMerge="1">
                  <a:txBody>
                    <a:bodyPr/>
                    <a:lstStyle/>
                    <a:p>
                      <a:endParaRPr lang="en-IN"/>
                    </a:p>
                  </a:txBody>
                  <a:tcPr/>
                </a:tc>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gridSpan="2">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NACA 23012 AIRFOIL</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hMerge="1">
                  <a:txBody>
                    <a:bodyPr/>
                    <a:lstStyle/>
                    <a:p>
                      <a:endParaRPr lang="en-IN"/>
                    </a:p>
                  </a:txBody>
                  <a:tcPr/>
                </a:tc>
                <a:tc>
                  <a:txBody>
                    <a:bodyPr/>
                    <a:lstStyle/>
                    <a:p>
                      <a:pPr algn="l"/>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extLst>
                  <a:ext uri="{0D108BD9-81ED-4DB2-BD59-A6C34878D82A}">
                    <a16:rowId xmlns:a16="http://schemas.microsoft.com/office/drawing/2014/main" val="1327568786"/>
                  </a:ext>
                </a:extLst>
              </a:tr>
              <a:tr h="294122">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gridSpan="2">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no-0.22</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hMerge="1">
                  <a:txBody>
                    <a:bodyPr/>
                    <a:lstStyle/>
                    <a:p>
                      <a:endParaRPr lang="en-IN"/>
                    </a:p>
                  </a:txBody>
                  <a:tcPr/>
                </a:tc>
                <a:tc>
                  <a:txBody>
                    <a:bodyPr/>
                    <a:lstStyle/>
                    <a:p>
                      <a:pPr algn="l"/>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lnSpc>
                          <a:spcPct val="107000"/>
                        </a:lnSpc>
                        <a:spcAft>
                          <a:spcPts val="800"/>
                        </a:spcAft>
                      </a:pPr>
                      <a:r>
                        <a:rPr lang="en-IN" sz="1050" dirty="0">
                          <a:effectLst/>
                          <a:latin typeface="Cambria" panose="02040503050406030204" pitchFamily="18" charset="0"/>
                          <a:ea typeface="Cambria" panose="02040503050406030204" pitchFamily="18" charset="0"/>
                        </a:rPr>
                        <a:t>Mach no-0.05</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Mach no-0.22</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319543009"/>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1.581</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1.889</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1.8608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1.3818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286762809"/>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Cl max</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7</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15.5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Cl max</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13</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37.5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000341796"/>
                  </a:ext>
                </a:extLst>
              </a:tr>
              <a:tr h="143767">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Stall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16.5</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Stall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40</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3216100867"/>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Cl at 0 AOA</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0.8438</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0.7591</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Cl at 0 AOA</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0.1567</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dirty="0">
                          <a:effectLst/>
                          <a:latin typeface="Cambria" panose="02040503050406030204" pitchFamily="18" charset="0"/>
                          <a:ea typeface="Cambria" panose="02040503050406030204" pitchFamily="18" charset="0"/>
                        </a:rPr>
                        <a:t>0.1396</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238250547"/>
                  </a:ext>
                </a:extLst>
              </a:tr>
              <a:tr h="294122">
                <a:tc>
                  <a:txBody>
                    <a:bodyPr/>
                    <a:lstStyle/>
                    <a:p>
                      <a:pPr algn="l">
                        <a:lnSpc>
                          <a:spcPct val="107000"/>
                        </a:lnSpc>
                        <a:spcAft>
                          <a:spcPts val="800"/>
                        </a:spcAft>
                      </a:pPr>
                      <a:r>
                        <a:rPr lang="en-IN" sz="1050">
                          <a:effectLst/>
                          <a:latin typeface="Cambria" panose="02040503050406030204" pitchFamily="18" charset="0"/>
                          <a:ea typeface="Cambria" panose="02040503050406030204" pitchFamily="18" charset="0"/>
                        </a:rPr>
                        <a:t>AOA at 0 Cl</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-6</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-6</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l">
                        <a:lnSpc>
                          <a:spcPct val="107000"/>
                        </a:lnSpc>
                        <a:spcAft>
                          <a:spcPts val="800"/>
                        </a:spcAft>
                      </a:pPr>
                      <a:r>
                        <a:rPr lang="en-IN" sz="1050" dirty="0">
                          <a:solidFill>
                            <a:schemeClr val="bg1"/>
                          </a:solidFill>
                          <a:effectLst/>
                          <a:latin typeface="Cambria" panose="02040503050406030204" pitchFamily="18" charset="0"/>
                          <a:ea typeface="Cambria" panose="02040503050406030204" pitchFamily="18" charset="0"/>
                        </a:rPr>
                        <a:t>AOA at 0 cl</a:t>
                      </a:r>
                      <a:endParaRPr lang="en-IN" sz="1050" dirty="0">
                        <a:solidFill>
                          <a:schemeClr val="bg1"/>
                        </a:solidFill>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solidFill>
                      <a:schemeClr val="bg1">
                        <a:lumMod val="65000"/>
                      </a:schemeClr>
                    </a:solidFill>
                  </a:tcPr>
                </a:tc>
                <a:tc>
                  <a:txBody>
                    <a:bodyPr/>
                    <a:lstStyle/>
                    <a:p>
                      <a:pPr algn="r">
                        <a:lnSpc>
                          <a:spcPct val="107000"/>
                        </a:lnSpc>
                        <a:spcAft>
                          <a:spcPts val="800"/>
                        </a:spcAft>
                      </a:pPr>
                      <a:r>
                        <a:rPr lang="en-IN" sz="1050">
                          <a:effectLst/>
                          <a:latin typeface="Cambria" panose="02040503050406030204" pitchFamily="18" charset="0"/>
                          <a:ea typeface="Cambria" panose="02040503050406030204" pitchFamily="18" charset="0"/>
                        </a:rPr>
                        <a:t>-1</a:t>
                      </a:r>
                      <a:endParaRPr lang="en-IN" sz="105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tc>
                  <a:txBody>
                    <a:bodyPr/>
                    <a:lstStyle/>
                    <a:p>
                      <a:pPr algn="r">
                        <a:lnSpc>
                          <a:spcPct val="107000"/>
                        </a:lnSpc>
                        <a:spcAft>
                          <a:spcPts val="800"/>
                        </a:spcAft>
                      </a:pPr>
                      <a:r>
                        <a:rPr lang="en-IN" sz="1050" dirty="0">
                          <a:effectLst/>
                          <a:latin typeface="Cambria" panose="02040503050406030204" pitchFamily="18" charset="0"/>
                          <a:ea typeface="Cambria" panose="02040503050406030204" pitchFamily="18" charset="0"/>
                        </a:rPr>
                        <a:t>-1</a:t>
                      </a:r>
                      <a:endParaRPr lang="en-IN" sz="1050" dirty="0">
                        <a:effectLst/>
                        <a:latin typeface="Cambria" panose="02040503050406030204" pitchFamily="18" charset="0"/>
                        <a:ea typeface="Cambria" panose="02040503050406030204" pitchFamily="18" charset="0"/>
                        <a:cs typeface="Times New Roman" panose="02020603050405020304" pitchFamily="18" charset="0"/>
                      </a:endParaRPr>
                    </a:p>
                  </a:txBody>
                  <a:tcPr marL="43766" marR="43766" marT="0" marB="0"/>
                </a:tc>
                <a:extLst>
                  <a:ext uri="{0D108BD9-81ED-4DB2-BD59-A6C34878D82A}">
                    <a16:rowId xmlns:a16="http://schemas.microsoft.com/office/drawing/2014/main" val="1398666711"/>
                  </a:ext>
                </a:extLst>
              </a:tr>
            </a:tbl>
          </a:graphicData>
        </a:graphic>
      </p:graphicFrame>
    </p:spTree>
    <p:extLst>
      <p:ext uri="{BB962C8B-B14F-4D97-AF65-F5344CB8AC3E}">
        <p14:creationId xmlns:p14="http://schemas.microsoft.com/office/powerpoint/2010/main" val="2133971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 name="Picture 9" descr="A blue sky with no clouds&#10;&#10;Description automatically generated">
            <a:extLst>
              <a:ext uri="{FF2B5EF4-FFF2-40B4-BE49-F238E27FC236}">
                <a16:creationId xmlns:a16="http://schemas.microsoft.com/office/drawing/2014/main" id="{42D1D795-AFE9-FD03-FCE6-F2DCE241E28C}"/>
              </a:ext>
            </a:extLst>
          </p:cNvPr>
          <p:cNvPicPr>
            <a:picLocks noChangeAspect="1"/>
          </p:cNvPicPr>
          <p:nvPr/>
        </p:nvPicPr>
        <p:blipFill>
          <a:blip r:embed="rId4"/>
          <a:stretch>
            <a:fillRect/>
          </a:stretch>
        </p:blipFill>
        <p:spPr>
          <a:xfrm>
            <a:off x="2858" y="1668780"/>
            <a:ext cx="12186285" cy="3642360"/>
          </a:xfrm>
          <a:prstGeom prst="rect">
            <a:avLst/>
          </a:prstGeom>
        </p:spPr>
      </p:pic>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480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30</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431342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Airfoil XFLR Analysis</a:t>
            </a:r>
            <a:endParaRPr lang="en-IN" sz="3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7D730402-0332-5775-6D0B-8519B3427A3E}"/>
              </a:ext>
            </a:extLst>
          </p:cNvPr>
          <p:cNvPicPr>
            <a:picLocks noChangeAspect="1"/>
          </p:cNvPicPr>
          <p:nvPr/>
        </p:nvPicPr>
        <p:blipFill>
          <a:blip r:embed="rId4"/>
          <a:stretch>
            <a:fillRect/>
          </a:stretch>
        </p:blipFill>
        <p:spPr>
          <a:xfrm>
            <a:off x="493836" y="1683432"/>
            <a:ext cx="6005577" cy="3355107"/>
          </a:xfrm>
          <a:prstGeom prst="rect">
            <a:avLst/>
          </a:prstGeom>
        </p:spPr>
      </p:pic>
      <p:pic>
        <p:nvPicPr>
          <p:cNvPr id="10" name="Picture 9">
            <a:extLst>
              <a:ext uri="{FF2B5EF4-FFF2-40B4-BE49-F238E27FC236}">
                <a16:creationId xmlns:a16="http://schemas.microsoft.com/office/drawing/2014/main" id="{DEA9C71F-3FA1-FB66-5E74-E6B1F29F0561}"/>
              </a:ext>
            </a:extLst>
          </p:cNvPr>
          <p:cNvPicPr>
            <a:picLocks noChangeAspect="1"/>
          </p:cNvPicPr>
          <p:nvPr/>
        </p:nvPicPr>
        <p:blipFill rotWithShape="1">
          <a:blip r:embed="rId5"/>
          <a:srcRect l="17415"/>
          <a:stretch/>
        </p:blipFill>
        <p:spPr>
          <a:xfrm>
            <a:off x="6598024" y="1468280"/>
            <a:ext cx="5484456" cy="3758144"/>
          </a:xfrm>
          <a:prstGeom prst="rect">
            <a:avLst/>
          </a:prstGeom>
        </p:spPr>
      </p:pic>
    </p:spTree>
    <p:extLst>
      <p:ext uri="{BB962C8B-B14F-4D97-AF65-F5344CB8AC3E}">
        <p14:creationId xmlns:p14="http://schemas.microsoft.com/office/powerpoint/2010/main" val="17045605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31</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431342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Airfoil XFLR Analysis</a:t>
            </a:r>
            <a:endParaRPr lang="en-IN" sz="3600" dirty="0">
              <a:latin typeface="Cambria" panose="02040503050406030204" pitchFamily="18" charset="0"/>
              <a:ea typeface="Cambria" panose="02040503050406030204" pitchFamily="18" charset="0"/>
            </a:endParaRPr>
          </a:p>
        </p:txBody>
      </p:sp>
      <p:pic>
        <p:nvPicPr>
          <p:cNvPr id="2" name="Picture 1">
            <a:extLst>
              <a:ext uri="{FF2B5EF4-FFF2-40B4-BE49-F238E27FC236}">
                <a16:creationId xmlns:a16="http://schemas.microsoft.com/office/drawing/2014/main" id="{7D730402-0332-5775-6D0B-8519B3427A3E}"/>
              </a:ext>
            </a:extLst>
          </p:cNvPr>
          <p:cNvPicPr>
            <a:picLocks noChangeAspect="1"/>
          </p:cNvPicPr>
          <p:nvPr/>
        </p:nvPicPr>
        <p:blipFill>
          <a:blip r:embed="rId4"/>
          <a:stretch>
            <a:fillRect/>
          </a:stretch>
        </p:blipFill>
        <p:spPr>
          <a:xfrm>
            <a:off x="377295" y="1661241"/>
            <a:ext cx="6005577" cy="3355107"/>
          </a:xfrm>
          <a:prstGeom prst="rect">
            <a:avLst/>
          </a:prstGeom>
        </p:spPr>
      </p:pic>
      <p:pic>
        <p:nvPicPr>
          <p:cNvPr id="3" name="Picture 2">
            <a:extLst>
              <a:ext uri="{FF2B5EF4-FFF2-40B4-BE49-F238E27FC236}">
                <a16:creationId xmlns:a16="http://schemas.microsoft.com/office/drawing/2014/main" id="{712B4017-A05D-B1CF-BA41-17E567792F08}"/>
              </a:ext>
            </a:extLst>
          </p:cNvPr>
          <p:cNvPicPr>
            <a:picLocks noChangeAspect="1"/>
          </p:cNvPicPr>
          <p:nvPr/>
        </p:nvPicPr>
        <p:blipFill>
          <a:blip r:embed="rId5"/>
          <a:stretch>
            <a:fillRect/>
          </a:stretch>
        </p:blipFill>
        <p:spPr>
          <a:xfrm>
            <a:off x="6589923" y="1156821"/>
            <a:ext cx="5399392" cy="3024692"/>
          </a:xfrm>
          <a:prstGeom prst="rect">
            <a:avLst/>
          </a:prstGeom>
        </p:spPr>
      </p:pic>
      <p:pic>
        <p:nvPicPr>
          <p:cNvPr id="12" name="Picture 11">
            <a:extLst>
              <a:ext uri="{FF2B5EF4-FFF2-40B4-BE49-F238E27FC236}">
                <a16:creationId xmlns:a16="http://schemas.microsoft.com/office/drawing/2014/main" id="{A0FB08D3-67B7-2D4F-1332-281BCAC4DA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9923" y="4194526"/>
            <a:ext cx="5399392" cy="1970726"/>
          </a:xfrm>
          <a:prstGeom prst="rect">
            <a:avLst/>
          </a:prstGeom>
        </p:spPr>
      </p:pic>
    </p:spTree>
    <p:extLst>
      <p:ext uri="{BB962C8B-B14F-4D97-AF65-F5344CB8AC3E}">
        <p14:creationId xmlns:p14="http://schemas.microsoft.com/office/powerpoint/2010/main" val="3784132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32</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4843093" y="165139"/>
            <a:ext cx="2505814"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Wing Sizing</a:t>
            </a:r>
            <a:endParaRPr lang="en-IN" sz="36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1A62540-057A-641D-10F9-CB74B7062425}"/>
                  </a:ext>
                </a:extLst>
              </p:cNvPr>
              <p:cNvSpPr txBox="1"/>
              <p:nvPr/>
            </p:nvSpPr>
            <p:spPr>
              <a:xfrm>
                <a:off x="175531" y="2280920"/>
                <a:ext cx="6104964" cy="26495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𝑊𝑖𝑛𝑔</m:t>
                      </m:r>
                      <m:r>
                        <a:rPr lang="en-IN" i="0">
                          <a:latin typeface="Cambria Math" panose="02040503050406030204" pitchFamily="18" charset="0"/>
                        </a:rPr>
                        <m:t> </m:t>
                      </m:r>
                      <m:r>
                        <a:rPr lang="en-IN" i="1">
                          <a:latin typeface="Cambria Math" panose="02040503050406030204" pitchFamily="18" charset="0"/>
                        </a:rPr>
                        <m:t>𝐴𝑟𝑒𝑎</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𝐶𝑎𝑙𝑐𝑢𝑙𝑎𝑡𝑒𝑑</m:t>
                          </m:r>
                          <m:r>
                            <a:rPr lang="en-IN" i="0">
                              <a:latin typeface="Cambria Math" panose="02040503050406030204" pitchFamily="18" charset="0"/>
                            </a:rPr>
                            <m:t> </m:t>
                          </m:r>
                          <m:r>
                            <a:rPr lang="en-IN" i="1">
                              <a:latin typeface="Cambria Math" panose="02040503050406030204" pitchFamily="18" charset="0"/>
                            </a:rPr>
                            <m:t>𝑊𝑔𝑟𝑜𝑠𝑠</m:t>
                          </m:r>
                        </m:num>
                        <m:den>
                          <m:r>
                            <a:rPr lang="en-IN" i="1">
                              <a:latin typeface="Cambria Math" panose="02040503050406030204" pitchFamily="18" charset="0"/>
                            </a:rPr>
                            <m:t>𝑊𝑖𝑛𝑔</m:t>
                          </m:r>
                          <m:r>
                            <a:rPr lang="en-IN" i="0">
                              <a:latin typeface="Cambria Math" panose="02040503050406030204" pitchFamily="18" charset="0"/>
                            </a:rPr>
                            <m:t> </m:t>
                          </m:r>
                          <m:r>
                            <a:rPr lang="en-IN" i="1">
                              <a:latin typeface="Cambria Math" panose="02040503050406030204" pitchFamily="18" charset="0"/>
                            </a:rPr>
                            <m:t>𝐿𝑜𝑎𝑑𝑖𝑛𝑔</m:t>
                          </m:r>
                        </m:den>
                      </m:f>
                      <m:r>
                        <a:rPr lang="en-IN" i="0">
                          <a:latin typeface="Cambria Math" panose="02040503050406030204" pitchFamily="18" charset="0"/>
                        </a:rPr>
                        <m:t>   </m:t>
                      </m:r>
                      <m:r>
                        <a:rPr lang="en-IN" i="1">
                          <a:latin typeface="Cambria Math" panose="02040503050406030204" pitchFamily="18" charset="0"/>
                        </a:rPr>
                        <m:t>𝑊𝑖𝑛𝑔</m:t>
                      </m:r>
                      <m:r>
                        <a:rPr lang="en-IN" i="0">
                          <a:latin typeface="Cambria Math" panose="02040503050406030204" pitchFamily="18" charset="0"/>
                        </a:rPr>
                        <m:t> </m:t>
                      </m:r>
                      <m:r>
                        <a:rPr lang="en-IN" i="1">
                          <a:latin typeface="Cambria Math" panose="02040503050406030204" pitchFamily="18" charset="0"/>
                        </a:rPr>
                        <m:t>𝑆𝑝𝑎𝑛</m:t>
                      </m:r>
                      <m:r>
                        <a:rPr lang="en-IN" i="0">
                          <a:latin typeface="Cambria Math" panose="02040503050406030204" pitchFamily="18" charset="0"/>
                        </a:rPr>
                        <m:t>=</m:t>
                      </m:r>
                      <m:r>
                        <a:rPr lang="en-IN" i="1">
                          <a:latin typeface="Cambria Math" panose="02040503050406030204" pitchFamily="18" charset="0"/>
                        </a:rPr>
                        <m:t>𝑠𝑞𝑟𝑡</m:t>
                      </m:r>
                      <m:d>
                        <m:dPr>
                          <m:ctrlPr>
                            <a:rPr lang="en-IN" i="1">
                              <a:solidFill>
                                <a:srgbClr val="836967"/>
                              </a:solidFill>
                              <a:latin typeface="Cambria Math" panose="02040503050406030204" pitchFamily="18" charset="0"/>
                            </a:rPr>
                          </m:ctrlPr>
                        </m:dPr>
                        <m:e>
                          <m:r>
                            <a:rPr lang="en-IN" i="1">
                              <a:latin typeface="Cambria Math" panose="02040503050406030204" pitchFamily="18" charset="0"/>
                            </a:rPr>
                            <m:t>𝐴𝑠𝑝𝑒𝑐</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𝑡</m:t>
                              </m:r>
                            </m:e>
                            <m:sub>
                              <m:r>
                                <a:rPr lang="en-IN" i="1">
                                  <a:latin typeface="Cambria Math" panose="02040503050406030204" pitchFamily="18" charset="0"/>
                                </a:rPr>
                                <m:t>𝑟𝑎𝑡𝑖𝑜</m:t>
                              </m:r>
                            </m:sub>
                          </m:sSub>
                          <m:r>
                            <a:rPr lang="en-IN" i="0">
                              <a:latin typeface="Cambria Math" panose="02040503050406030204" pitchFamily="18" charset="0"/>
                            </a:rPr>
                            <m:t>∗</m:t>
                          </m:r>
                          <m:r>
                            <a:rPr lang="en-IN" i="1">
                              <a:latin typeface="Cambria Math" panose="02040503050406030204" pitchFamily="18" charset="0"/>
                            </a:rPr>
                            <m:t>𝐴𝑟𝑒𝑎</m:t>
                          </m:r>
                        </m:e>
                      </m:d>
                      <m:r>
                        <a:rPr lang="en-IN" i="0">
                          <a:latin typeface="Cambria Math" panose="02040503050406030204" pitchFamily="18" charset="0"/>
                        </a:rPr>
                        <m:t>     </m:t>
                      </m:r>
                      <m:r>
                        <a:rPr lang="en-IN" i="1">
                          <a:latin typeface="Cambria Math" panose="02040503050406030204" pitchFamily="18" charset="0"/>
                        </a:rPr>
                        <m:t>𝑊𝑖𝑛</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𝑔</m:t>
                          </m:r>
                        </m:e>
                        <m:sub>
                          <m:r>
                            <a:rPr lang="en-IN" i="1">
                              <a:latin typeface="Cambria Math" panose="02040503050406030204" pitchFamily="18" charset="0"/>
                            </a:rPr>
                            <m:t>𝐶h𝑜𝑟𝑑</m:t>
                          </m:r>
                        </m:sub>
                      </m:sSub>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IN" i="1">
                              <a:latin typeface="Cambria Math" panose="02040503050406030204" pitchFamily="18" charset="0"/>
                            </a:rPr>
                            <m:t>𝐴𝑟𝑒𝑎</m:t>
                          </m:r>
                        </m:num>
                        <m:den>
                          <m:r>
                            <a:rPr lang="en-IN" i="1">
                              <a:latin typeface="Cambria Math" panose="02040503050406030204" pitchFamily="18" charset="0"/>
                            </a:rPr>
                            <m:t>𝑊𝑖𝑛</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𝑔</m:t>
                              </m:r>
                            </m:e>
                            <m:sub>
                              <m:r>
                                <a:rPr lang="en-IN" i="1">
                                  <a:latin typeface="Cambria Math" panose="02040503050406030204" pitchFamily="18" charset="0"/>
                                </a:rPr>
                                <m:t>𝑆𝑝𝑎𝑛</m:t>
                              </m:r>
                            </m:sub>
                          </m:sSub>
                        </m:den>
                      </m:f>
                    </m:oMath>
                  </m:oMathPara>
                </a14:m>
                <a:endParaRPr lang="en-IN" dirty="0"/>
              </a:p>
              <a:p>
                <a:endParaRPr lang="en-IN" dirty="0"/>
              </a:p>
              <a:p>
                <a:r>
                  <a:rPr lang="en-IN" dirty="0"/>
                  <a:t>	</a:t>
                </a:r>
                <a:r>
                  <a:rPr lang="en-IN" i="1" dirty="0">
                    <a:latin typeface="Cambria" panose="02040503050406030204" pitchFamily="18" charset="0"/>
                    <a:ea typeface="Cambria" panose="02040503050406030204" pitchFamily="18" charset="0"/>
                  </a:rPr>
                  <a:t>Wing Area=320 m2</a:t>
                </a:r>
              </a:p>
              <a:p>
                <a:endParaRPr lang="en-IN" i="1" dirty="0">
                  <a:latin typeface="Cambria" panose="02040503050406030204" pitchFamily="18" charset="0"/>
                  <a:ea typeface="Cambria" panose="02040503050406030204" pitchFamily="18" charset="0"/>
                </a:endParaRPr>
              </a:p>
              <a:p>
                <a:endParaRPr lang="en-IN" i="1" dirty="0">
                  <a:latin typeface="Cambria" panose="02040503050406030204" pitchFamily="18" charset="0"/>
                  <a:ea typeface="Cambria" panose="02040503050406030204" pitchFamily="18" charset="0"/>
                </a:endParaRPr>
              </a:p>
              <a:p>
                <a:r>
                  <a:rPr lang="en-IN" i="1" dirty="0">
                    <a:latin typeface="Cambria" panose="02040503050406030204" pitchFamily="18" charset="0"/>
                    <a:ea typeface="Cambria" panose="02040503050406030204" pitchFamily="18" charset="0"/>
                  </a:rPr>
                  <a:t>                 Aspect Ratio Selection from Historic DATA-20</a:t>
                </a:r>
              </a:p>
            </p:txBody>
          </p:sp>
        </mc:Choice>
        <mc:Fallback xmlns="">
          <p:sp>
            <p:nvSpPr>
              <p:cNvPr id="10" name="TextBox 9">
                <a:extLst>
                  <a:ext uri="{FF2B5EF4-FFF2-40B4-BE49-F238E27FC236}">
                    <a16:creationId xmlns:a16="http://schemas.microsoft.com/office/drawing/2014/main" id="{A1A62540-057A-641D-10F9-CB74B7062425}"/>
                  </a:ext>
                </a:extLst>
              </p:cNvPr>
              <p:cNvSpPr txBox="1">
                <a:spLocks noRot="1" noChangeAspect="1" noMove="1" noResize="1" noEditPoints="1" noAdjustHandles="1" noChangeArrowheads="1" noChangeShapeType="1" noTextEdit="1"/>
              </p:cNvSpPr>
              <p:nvPr/>
            </p:nvSpPr>
            <p:spPr>
              <a:xfrm>
                <a:off x="175531" y="2280920"/>
                <a:ext cx="6104964" cy="2649508"/>
              </a:xfrm>
              <a:prstGeom prst="rect">
                <a:avLst/>
              </a:prstGeom>
              <a:blipFill>
                <a:blip r:embed="rId4"/>
                <a:stretch>
                  <a:fillRect b="-2529"/>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C16E02F6-879E-12F3-2805-9874A157DF18}"/>
              </a:ext>
            </a:extLst>
          </p:cNvPr>
          <p:cNvSpPr txBox="1"/>
          <p:nvPr/>
        </p:nvSpPr>
        <p:spPr>
          <a:xfrm>
            <a:off x="6575611" y="2129440"/>
            <a:ext cx="6104964" cy="2862322"/>
          </a:xfrm>
          <a:prstGeom prst="rect">
            <a:avLst/>
          </a:prstGeom>
          <a:noFill/>
        </p:spPr>
        <p:txBody>
          <a:bodyPr wrap="square">
            <a:spAutoFit/>
          </a:bodyPr>
          <a:lstStyle/>
          <a:p>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Overall Wing/Fuselage Arrangement- Middle Wing Config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Wing Figures of Merit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Low manufacturing cost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low weight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ease of training</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ease of inspection and accessibility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good aerodynamics characteristics and reliable stall behaviour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fatigue and structural considerations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good flight handling quality</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810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33</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2964529"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Wing Analysis</a:t>
            </a:r>
            <a:endParaRPr lang="en-IN" sz="3600" dirty="0">
              <a:latin typeface="Cambria" panose="02040503050406030204" pitchFamily="18" charset="0"/>
              <a:ea typeface="Cambria" panose="02040503050406030204" pitchFamily="18" charset="0"/>
            </a:endParaRPr>
          </a:p>
        </p:txBody>
      </p:sp>
      <p:graphicFrame>
        <p:nvGraphicFramePr>
          <p:cNvPr id="3" name="Table 2">
            <a:extLst>
              <a:ext uri="{FF2B5EF4-FFF2-40B4-BE49-F238E27FC236}">
                <a16:creationId xmlns:a16="http://schemas.microsoft.com/office/drawing/2014/main" id="{021EC7C8-E4E6-58D2-846D-A5E9AC1DE8B4}"/>
              </a:ext>
            </a:extLst>
          </p:cNvPr>
          <p:cNvGraphicFramePr>
            <a:graphicFrameLocks noGrp="1"/>
          </p:cNvGraphicFramePr>
          <p:nvPr>
            <p:extLst>
              <p:ext uri="{D42A27DB-BD31-4B8C-83A1-F6EECF244321}">
                <p14:modId xmlns:p14="http://schemas.microsoft.com/office/powerpoint/2010/main" val="199239150"/>
              </p:ext>
            </p:extLst>
          </p:nvPr>
        </p:nvGraphicFramePr>
        <p:xfrm>
          <a:off x="7882783" y="1943594"/>
          <a:ext cx="3647922" cy="3074000"/>
        </p:xfrm>
        <a:graphic>
          <a:graphicData uri="http://schemas.openxmlformats.org/drawingml/2006/table">
            <a:tbl>
              <a:tblPr firstRow="1" firstCol="1" bandRow="1">
                <a:tableStyleId>{C083E6E3-FA7D-4D7B-A595-EF9225AFEA82}</a:tableStyleId>
              </a:tblPr>
              <a:tblGrid>
                <a:gridCol w="2113603">
                  <a:extLst>
                    <a:ext uri="{9D8B030D-6E8A-4147-A177-3AD203B41FA5}">
                      <a16:colId xmlns:a16="http://schemas.microsoft.com/office/drawing/2014/main" val="3205934895"/>
                    </a:ext>
                  </a:extLst>
                </a:gridCol>
                <a:gridCol w="1534319">
                  <a:extLst>
                    <a:ext uri="{9D8B030D-6E8A-4147-A177-3AD203B41FA5}">
                      <a16:colId xmlns:a16="http://schemas.microsoft.com/office/drawing/2014/main" val="3687977647"/>
                    </a:ext>
                  </a:extLst>
                </a:gridCol>
              </a:tblGrid>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Span(b)(m)</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80.1943</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852476907"/>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Chord(c)(m)</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4.1493</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250386313"/>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Aspect Ratio(AR)</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US" sz="1400" dirty="0">
                          <a:effectLst/>
                          <a:latin typeface="Cambria" panose="02040503050406030204" pitchFamily="18" charset="0"/>
                          <a:ea typeface="Cambria" panose="02040503050406030204" pitchFamily="18" charset="0"/>
                          <a:cs typeface="Times New Roman" panose="02020603050405020304" pitchFamily="18" charset="0"/>
                        </a:rPr>
                        <a:t>2</a:t>
                      </a:r>
                      <a:r>
                        <a:rPr lang="en-IN" sz="1400" dirty="0">
                          <a:effectLst/>
                          <a:latin typeface="Cambria" panose="02040503050406030204" pitchFamily="18" charset="0"/>
                          <a:ea typeface="Cambria" panose="02040503050406030204" pitchFamily="18" charset="0"/>
                          <a:cs typeface="Times New Roman" panose="02020603050405020304" pitchFamily="18" charset="0"/>
                        </a:rPr>
                        <a:t>0</a:t>
                      </a:r>
                    </a:p>
                  </a:txBody>
                  <a:tcPr marL="68580" marR="68580" marT="0" marB="0" anchor="b"/>
                </a:tc>
                <a:extLst>
                  <a:ext uri="{0D108BD9-81ED-4DB2-BD59-A6C34878D82A}">
                    <a16:rowId xmlns:a16="http://schemas.microsoft.com/office/drawing/2014/main" val="1703885776"/>
                  </a:ext>
                </a:extLst>
              </a:tr>
              <a:tr h="384250">
                <a:tc>
                  <a:txBody>
                    <a:bodyPr/>
                    <a:lstStyle/>
                    <a:p>
                      <a:pPr algn="l">
                        <a:lnSpc>
                          <a:spcPct val="107000"/>
                        </a:lnSpc>
                        <a:spcAft>
                          <a:spcPts val="800"/>
                        </a:spcAft>
                      </a:pPr>
                      <a:r>
                        <a:rPr lang="en-IN" sz="1400" dirty="0">
                          <a:effectLst/>
                          <a:latin typeface="Cambria" panose="02040503050406030204" pitchFamily="18" charset="0"/>
                          <a:ea typeface="Cambria" panose="02040503050406030204" pitchFamily="18" charset="0"/>
                        </a:rPr>
                        <a:t>Wing Area(S)(m^2)</a:t>
                      </a:r>
                      <a:endParaRPr lang="en-IN"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137.734</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122557755"/>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Taper Ratio</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1</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1929462450"/>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Airfoil</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Eppler 1210</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569722470"/>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Thickness Ratio(t/c)</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0.159</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3131778458"/>
                  </a:ext>
                </a:extLst>
              </a:tr>
              <a:tr h="384250">
                <a:tc>
                  <a:txBody>
                    <a:bodyPr/>
                    <a:lstStyle/>
                    <a:p>
                      <a:pPr algn="l">
                        <a:lnSpc>
                          <a:spcPct val="107000"/>
                        </a:lnSpc>
                        <a:spcAft>
                          <a:spcPts val="800"/>
                        </a:spcAft>
                      </a:pPr>
                      <a:r>
                        <a:rPr lang="en-IN" sz="1400">
                          <a:effectLst/>
                          <a:latin typeface="Cambria" panose="02040503050406030204" pitchFamily="18" charset="0"/>
                          <a:ea typeface="Cambria" panose="02040503050406030204" pitchFamily="18" charset="0"/>
                        </a:rPr>
                        <a:t>Sweep</a:t>
                      </a:r>
                      <a:endParaRPr lang="en-IN" sz="140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tc>
                  <a:txBody>
                    <a:bodyPr/>
                    <a:lstStyle/>
                    <a:p>
                      <a:pPr algn="l">
                        <a:lnSpc>
                          <a:spcPct val="107000"/>
                        </a:lnSpc>
                        <a:spcAft>
                          <a:spcPts val="800"/>
                        </a:spcAft>
                      </a:pPr>
                      <a:r>
                        <a:rPr lang="en-US" sz="1400" dirty="0">
                          <a:effectLst/>
                          <a:latin typeface="Cambria" panose="02040503050406030204" pitchFamily="18" charset="0"/>
                          <a:ea typeface="Cambria" panose="02040503050406030204" pitchFamily="18" charset="0"/>
                          <a:cs typeface="Times New Roman" panose="02020603050405020304" pitchFamily="18" charset="0"/>
                        </a:rPr>
                        <a:t>3</a:t>
                      </a:r>
                      <a:endParaRPr lang="en-IN" sz="1400" dirty="0">
                        <a:effectLst/>
                        <a:latin typeface="Cambria" panose="02040503050406030204" pitchFamily="18" charset="0"/>
                        <a:ea typeface="Cambria" panose="02040503050406030204" pitchFamily="18" charset="0"/>
                        <a:cs typeface="Times New Roman" panose="02020603050405020304" pitchFamily="18" charset="0"/>
                      </a:endParaRPr>
                    </a:p>
                  </a:txBody>
                  <a:tcPr marL="68580" marR="68580" marT="0" marB="0" anchor="b"/>
                </a:tc>
                <a:extLst>
                  <a:ext uri="{0D108BD9-81ED-4DB2-BD59-A6C34878D82A}">
                    <a16:rowId xmlns:a16="http://schemas.microsoft.com/office/drawing/2014/main" val="2589033279"/>
                  </a:ext>
                </a:extLst>
              </a:tr>
            </a:tbl>
          </a:graphicData>
        </a:graphic>
      </p:graphicFrame>
      <p:pic>
        <p:nvPicPr>
          <p:cNvPr id="10" name="Picture 9">
            <a:extLst>
              <a:ext uri="{FF2B5EF4-FFF2-40B4-BE49-F238E27FC236}">
                <a16:creationId xmlns:a16="http://schemas.microsoft.com/office/drawing/2014/main" id="{BB12BEB3-68E7-0782-DCD4-52019ECAFCE7}"/>
              </a:ext>
            </a:extLst>
          </p:cNvPr>
          <p:cNvPicPr>
            <a:picLocks noChangeAspect="1"/>
          </p:cNvPicPr>
          <p:nvPr/>
        </p:nvPicPr>
        <p:blipFill rotWithShape="1">
          <a:blip r:embed="rId4"/>
          <a:srcRect b="3052"/>
          <a:stretch/>
        </p:blipFill>
        <p:spPr>
          <a:xfrm>
            <a:off x="101897" y="1195789"/>
            <a:ext cx="7481860" cy="4402970"/>
          </a:xfrm>
          <a:prstGeom prst="rect">
            <a:avLst/>
          </a:prstGeom>
        </p:spPr>
      </p:pic>
    </p:spTree>
    <p:extLst>
      <p:ext uri="{BB962C8B-B14F-4D97-AF65-F5344CB8AC3E}">
        <p14:creationId xmlns:p14="http://schemas.microsoft.com/office/powerpoint/2010/main" val="3765421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34</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623570" y="165139"/>
            <a:ext cx="4529830"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Span Efficiency Factor</a:t>
            </a:r>
            <a:endParaRPr lang="en-IN" sz="36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95ECC3B-9FCB-6F0F-F518-653861A22CA2}"/>
                  </a:ext>
                </a:extLst>
              </p:cNvPr>
              <p:cNvSpPr txBox="1"/>
              <p:nvPr/>
            </p:nvSpPr>
            <p:spPr>
              <a:xfrm>
                <a:off x="1187824" y="1059298"/>
                <a:ext cx="10165976" cy="971613"/>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a:rPr lang="en-IN" sz="1200" i="1">
                          <a:effectLst/>
                          <a:latin typeface="Cambria Math" panose="02040503050406030204" pitchFamily="18" charset="0"/>
                          <a:ea typeface="Calibri" panose="020F0502020204030204" pitchFamily="34" charset="0"/>
                          <a:cs typeface="Times New Roman" panose="02020603050405020304" pitchFamily="18" charset="0"/>
                        </a:rPr>
                        <m:t>𝑒</m:t>
                      </m:r>
                      <m:r>
                        <a:rPr lang="en-IN" sz="12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1+0.12∗</m:t>
                          </m:r>
                          <m:sSup>
                            <m:sSup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IN" sz="1200" i="1">
                                  <a:effectLst/>
                                  <a:latin typeface="Cambria Math" panose="02040503050406030204" pitchFamily="18" charset="0"/>
                                  <a:ea typeface="Calibri" panose="020F0502020204030204" pitchFamily="34" charset="0"/>
                                  <a:cs typeface="Times New Roman" panose="02020603050405020304" pitchFamily="18" charset="0"/>
                                </a:rPr>
                                <m:t>𝑀</m:t>
                              </m:r>
                            </m:e>
                            <m:sup>
                              <m:r>
                                <a:rPr lang="en-IN" sz="1200" i="1">
                                  <a:effectLst/>
                                  <a:latin typeface="Cambria Math" panose="02040503050406030204" pitchFamily="18" charset="0"/>
                                  <a:ea typeface="Calibri" panose="020F0502020204030204" pitchFamily="34" charset="0"/>
                                  <a:cs typeface="Times New Roman" panose="02020603050405020304" pitchFamily="18" charset="0"/>
                                </a:rPr>
                                <m:t>6</m:t>
                              </m:r>
                            </m:sup>
                          </m:sSup>
                        </m:e>
                      </m:d>
                      <m:sSup>
                        <m:sSup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200" i="1">
                                          <a:effectLst/>
                                          <a:latin typeface="Cambria Math" panose="02040503050406030204" pitchFamily="18" charset="0"/>
                                          <a:ea typeface="Calibri" panose="020F0502020204030204" pitchFamily="34" charset="0"/>
                                          <a:cs typeface="Times New Roman" panose="02020603050405020304" pitchFamily="18" charset="0"/>
                                        </a:rPr>
                                        <m:t>0.142+</m:t>
                                      </m:r>
                                      <m:r>
                                        <a:rPr lang="en-IN" sz="1200" i="1">
                                          <a:effectLst/>
                                          <a:latin typeface="Cambria Math" panose="02040503050406030204" pitchFamily="18" charset="0"/>
                                          <a:ea typeface="Calibri" panose="020F0502020204030204" pitchFamily="34" charset="0"/>
                                          <a:cs typeface="Times New Roman" panose="02020603050405020304" pitchFamily="18" charset="0"/>
                                        </a:rPr>
                                        <m:t>𝑓</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𝜆</m:t>
                                          </m:r>
                                          <m:r>
                                            <a:rPr lang="en-IN" sz="1200" i="1">
                                              <a:effectLst/>
                                              <a:latin typeface="Cambria Math" panose="02040503050406030204" pitchFamily="18" charset="0"/>
                                              <a:ea typeface="Calibri" panose="020F0502020204030204" pitchFamily="34" charset="0"/>
                                              <a:cs typeface="Times New Roman" panose="02020603050405020304" pitchFamily="18" charset="0"/>
                                            </a:rPr>
                                            <m:t>𝑤</m:t>
                                          </m:r>
                                        </m:e>
                                      </m:d>
                                      <m:r>
                                        <a:rPr lang="en-IN" sz="1200" i="1">
                                          <a:effectLst/>
                                          <a:latin typeface="Cambria Math" panose="02040503050406030204" pitchFamily="18" charset="0"/>
                                          <a:ea typeface="Calibri" panose="020F0502020204030204" pitchFamily="34" charset="0"/>
                                          <a:cs typeface="Times New Roman" panose="02020603050405020304" pitchFamily="18" charset="0"/>
                                        </a:rPr>
                                        <m:t>∗</m:t>
                                      </m:r>
                                      <m:r>
                                        <a:rPr lang="en-IN" sz="1200" i="1">
                                          <a:effectLst/>
                                          <a:latin typeface="Cambria Math" panose="02040503050406030204" pitchFamily="18" charset="0"/>
                                          <a:ea typeface="Calibri" panose="020F0502020204030204" pitchFamily="34" charset="0"/>
                                          <a:cs typeface="Times New Roman" panose="02020603050405020304" pitchFamily="18" charset="0"/>
                                        </a:rPr>
                                        <m:t>𝐴𝑅</m:t>
                                      </m:r>
                                      <m:r>
                                        <a:rPr lang="en-IN" sz="12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10∗</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200" i="1">
                                                          <a:effectLst/>
                                                          <a:latin typeface="Cambria Math" panose="02040503050406030204" pitchFamily="18" charset="0"/>
                                                          <a:ea typeface="Calibri" panose="020F0502020204030204" pitchFamily="34" charset="0"/>
                                                          <a:cs typeface="Times New Roman" panose="02020603050405020304" pitchFamily="18" charset="0"/>
                                                        </a:rPr>
                                                        <m:t>𝑡</m:t>
                                                      </m:r>
                                                    </m:num>
                                                    <m:den>
                                                      <m:r>
                                                        <a:rPr lang="en-IN" sz="1200" i="1">
                                                          <a:effectLst/>
                                                          <a:latin typeface="Cambria Math" panose="02040503050406030204" pitchFamily="18" charset="0"/>
                                                          <a:ea typeface="Calibri" panose="020F0502020204030204" pitchFamily="34" charset="0"/>
                                                          <a:cs typeface="Times New Roman" panose="02020603050405020304" pitchFamily="18" charset="0"/>
                                                        </a:rPr>
                                                        <m:t>𝑐</m:t>
                                                      </m:r>
                                                    </m:den>
                                                  </m:f>
                                                </m:e>
                                              </m:d>
                                              <m:r>
                                                <a:rPr lang="en-IN" sz="1200" i="1">
                                                  <a:effectLst/>
                                                  <a:latin typeface="Cambria Math" panose="02040503050406030204" pitchFamily="18" charset="0"/>
                                                  <a:ea typeface="Calibri" panose="020F0502020204030204" pitchFamily="34" charset="0"/>
                                                  <a:cs typeface="Times New Roman" panose="02020603050405020304" pitchFamily="18" charset="0"/>
                                                </a:rPr>
                                                <m:t>𝑤</m:t>
                                              </m:r>
                                            </m:e>
                                          </m:d>
                                        </m:e>
                                        <m:sup>
                                          <m:r>
                                            <a:rPr lang="en-IN" sz="1200" i="1">
                                              <a:effectLst/>
                                              <a:latin typeface="Cambria Math" panose="02040503050406030204" pitchFamily="18" charset="0"/>
                                              <a:ea typeface="Calibri" panose="020F0502020204030204" pitchFamily="34" charset="0"/>
                                              <a:cs typeface="Times New Roman" panose="02020603050405020304" pitchFamily="18" charset="0"/>
                                            </a:rPr>
                                            <m:t>0.33</m:t>
                                          </m:r>
                                        </m:sup>
                                      </m:sSup>
                                    </m:num>
                                    <m:den>
                                      <m:func>
                                        <m:func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funcPr>
                                        <m:fName>
                                          <m:sSup>
                                            <m:sSup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IN" sz="1200">
                                                  <a:effectLst/>
                                                  <a:latin typeface="Cambria Math" panose="02040503050406030204" pitchFamily="18" charset="0"/>
                                                  <a:ea typeface="Calibri" panose="020F0502020204030204" pitchFamily="34" charset="0"/>
                                                  <a:cs typeface="Times New Roman" panose="02020603050405020304" pitchFamily="18" charset="0"/>
                                                </a:rPr>
                                                <m:t>cos</m:t>
                                              </m:r>
                                            </m:e>
                                            <m:sup>
                                              <m:r>
                                                <a:rPr lang="en-IN" sz="1200" i="1">
                                                  <a:effectLst/>
                                                  <a:latin typeface="Cambria Math" panose="02040503050406030204" pitchFamily="18" charset="0"/>
                                                  <a:ea typeface="Calibri" panose="020F0502020204030204" pitchFamily="34" charset="0"/>
                                                  <a:cs typeface="Times New Roman" panose="02020603050405020304" pitchFamily="18" charset="0"/>
                                                </a:rPr>
                                                <m:t>2</m:t>
                                              </m:r>
                                            </m:sup>
                                          </m:sSup>
                                        </m:fName>
                                        <m:e>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IN" sz="1200">
                                                  <a:effectLst/>
                                                  <a:latin typeface="Cambria Math" panose="02040503050406030204" pitchFamily="18" charset="0"/>
                                                  <a:ea typeface="Calibri" panose="020F0502020204030204" pitchFamily="34" charset="0"/>
                                                  <a:cs typeface="Times New Roman" panose="02020603050405020304" pitchFamily="18" charset="0"/>
                                                </a:rPr>
                                                <m:t>Λ</m:t>
                                              </m:r>
                                              <m:r>
                                                <a:rPr lang="en-IN" sz="1200" i="1">
                                                  <a:effectLst/>
                                                  <a:latin typeface="Cambria Math" panose="02040503050406030204" pitchFamily="18" charset="0"/>
                                                  <a:ea typeface="Calibri" panose="020F0502020204030204" pitchFamily="34" charset="0"/>
                                                  <a:cs typeface="Times New Roman" panose="02020603050405020304" pitchFamily="18" charset="0"/>
                                                </a:rPr>
                                                <m:t>𝑞𝑢𝑎𝑟𝑡𝑒𝑟𝑠𝑤𝑒𝑒𝑝</m:t>
                                              </m:r>
                                            </m:e>
                                          </m:d>
                                        </m:e>
                                      </m:func>
                                    </m:den>
                                  </m:f>
                                </m:e>
                              </m:d>
                              <m:r>
                                <a:rPr lang="en-IN" sz="12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IN" sz="1200" i="1">
                                          <a:effectLst/>
                                          <a:latin typeface="Cambria Math" panose="02040503050406030204" pitchFamily="18" charset="0"/>
                                          <a:ea typeface="Calibri" panose="020F0502020204030204" pitchFamily="34" charset="0"/>
                                          <a:cs typeface="Times New Roman" panose="02020603050405020304" pitchFamily="18" charset="0"/>
                                        </a:rPr>
                                        <m:t>0.1</m:t>
                                      </m:r>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3</m:t>
                                          </m:r>
                                          <m:r>
                                            <a:rPr lang="en-IN" sz="1200" i="1">
                                              <a:effectLst/>
                                              <a:latin typeface="Cambria Math" panose="02040503050406030204" pitchFamily="18" charset="0"/>
                                              <a:ea typeface="Calibri" panose="020F0502020204030204" pitchFamily="34" charset="0"/>
                                              <a:cs typeface="Times New Roman" panose="02020603050405020304" pitchFamily="18" charset="0"/>
                                            </a:rPr>
                                            <m:t>𝑁𝑒</m:t>
                                          </m:r>
                                          <m:r>
                                            <a:rPr lang="en-IN" sz="1200" i="1">
                                              <a:effectLst/>
                                              <a:latin typeface="Cambria Math" panose="02040503050406030204" pitchFamily="18" charset="0"/>
                                              <a:ea typeface="Calibri" panose="020F0502020204030204" pitchFamily="34" charset="0"/>
                                              <a:cs typeface="Times New Roman" panose="02020603050405020304" pitchFamily="18" charset="0"/>
                                            </a:rPr>
                                            <m:t>+1</m:t>
                                          </m:r>
                                        </m:e>
                                      </m:d>
                                    </m:num>
                                    <m:den>
                                      <m:sSup>
                                        <m:sSup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IN"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IN" sz="1200" i="1">
                                                  <a:effectLst/>
                                                  <a:latin typeface="Cambria Math" panose="02040503050406030204" pitchFamily="18" charset="0"/>
                                                  <a:ea typeface="Calibri" panose="020F0502020204030204" pitchFamily="34" charset="0"/>
                                                  <a:cs typeface="Times New Roman" panose="02020603050405020304" pitchFamily="18" charset="0"/>
                                                </a:rPr>
                                                <m:t>4+</m:t>
                                              </m:r>
                                              <m:r>
                                                <a:rPr lang="en-IN" sz="1200" i="1">
                                                  <a:effectLst/>
                                                  <a:latin typeface="Cambria Math" panose="02040503050406030204" pitchFamily="18" charset="0"/>
                                                  <a:ea typeface="Calibri" panose="020F0502020204030204" pitchFamily="34" charset="0"/>
                                                  <a:cs typeface="Times New Roman" panose="02020603050405020304" pitchFamily="18" charset="0"/>
                                                </a:rPr>
                                                <m:t>𝐴𝑅</m:t>
                                              </m:r>
                                            </m:e>
                                          </m:d>
                                        </m:e>
                                        <m:sup>
                                          <m:r>
                                            <a:rPr lang="en-IN" sz="1200" i="1">
                                              <a:effectLst/>
                                              <a:latin typeface="Cambria Math" panose="02040503050406030204" pitchFamily="18" charset="0"/>
                                              <a:ea typeface="Calibri" panose="020F0502020204030204" pitchFamily="34" charset="0"/>
                                              <a:cs typeface="Times New Roman" panose="02020603050405020304" pitchFamily="18" charset="0"/>
                                            </a:rPr>
                                            <m:t>0.8</m:t>
                                          </m:r>
                                        </m:sup>
                                      </m:sSup>
                                    </m:den>
                                  </m:f>
                                </m:e>
                              </m:d>
                            </m:e>
                          </m:d>
                        </m:e>
                        <m:sup>
                          <m:r>
                            <a:rPr lang="en-IN" sz="1200" i="1">
                              <a:effectLst/>
                              <a:latin typeface="Cambria Math" panose="02040503050406030204" pitchFamily="18" charset="0"/>
                              <a:ea typeface="Calibri" panose="020F0502020204030204" pitchFamily="34" charset="0"/>
                              <a:cs typeface="Times New Roman" panose="02020603050405020304" pitchFamily="18" charset="0"/>
                            </a:rPr>
                            <m:t>−1</m:t>
                          </m:r>
                        </m:sup>
                      </m:sSup>
                    </m:oMath>
                  </m:oMathPara>
                </a14:m>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95ECC3B-9FCB-6F0F-F518-653861A22CA2}"/>
                  </a:ext>
                </a:extLst>
              </p:cNvPr>
              <p:cNvSpPr txBox="1">
                <a:spLocks noRot="1" noChangeAspect="1" noMove="1" noResize="1" noEditPoints="1" noAdjustHandles="1" noChangeArrowheads="1" noChangeShapeType="1" noTextEdit="1"/>
              </p:cNvSpPr>
              <p:nvPr/>
            </p:nvSpPr>
            <p:spPr>
              <a:xfrm>
                <a:off x="1187824" y="1059298"/>
                <a:ext cx="10165976" cy="971613"/>
              </a:xfrm>
              <a:prstGeom prst="rect">
                <a:avLst/>
              </a:prstGeom>
              <a:blipFill>
                <a:blip r:embed="rId4"/>
                <a:stretch>
                  <a:fillRect/>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ACDCE592-5B6F-8B3A-49B6-D733761A3DED}"/>
              </a:ext>
            </a:extLst>
          </p:cNvPr>
          <p:cNvSpPr txBox="1"/>
          <p:nvPr/>
        </p:nvSpPr>
        <p:spPr>
          <a:xfrm>
            <a:off x="175531" y="1455588"/>
            <a:ext cx="6104964" cy="374077"/>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Oswald’s Efficiency factor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AB6F9732-3ECD-1394-5AE2-8247D688DAD6}"/>
              </a:ext>
            </a:extLst>
          </p:cNvPr>
          <p:cNvPicPr>
            <a:picLocks noChangeAspect="1"/>
          </p:cNvPicPr>
          <p:nvPr/>
        </p:nvPicPr>
        <p:blipFill>
          <a:blip r:embed="rId5"/>
          <a:stretch>
            <a:fillRect/>
          </a:stretch>
        </p:blipFill>
        <p:spPr>
          <a:xfrm>
            <a:off x="463994" y="2138862"/>
            <a:ext cx="5265267" cy="3950838"/>
          </a:xfrm>
          <a:prstGeom prst="rect">
            <a:avLst/>
          </a:prstGeom>
        </p:spPr>
      </p:pic>
      <p:pic>
        <p:nvPicPr>
          <p:cNvPr id="18" name="Picture 17">
            <a:extLst>
              <a:ext uri="{FF2B5EF4-FFF2-40B4-BE49-F238E27FC236}">
                <a16:creationId xmlns:a16="http://schemas.microsoft.com/office/drawing/2014/main" id="{C9B8DCB7-B2FF-793D-68F0-21163E65AF66}"/>
              </a:ext>
            </a:extLst>
          </p:cNvPr>
          <p:cNvPicPr>
            <a:picLocks noChangeAspect="1"/>
          </p:cNvPicPr>
          <p:nvPr/>
        </p:nvPicPr>
        <p:blipFill>
          <a:blip r:embed="rId6"/>
          <a:stretch>
            <a:fillRect/>
          </a:stretch>
        </p:blipFill>
        <p:spPr>
          <a:xfrm>
            <a:off x="6369425" y="2128643"/>
            <a:ext cx="5329482" cy="3974139"/>
          </a:xfrm>
          <a:prstGeom prst="rect">
            <a:avLst/>
          </a:prstGeom>
        </p:spPr>
      </p:pic>
    </p:spTree>
    <p:extLst>
      <p:ext uri="{BB962C8B-B14F-4D97-AF65-F5344CB8AC3E}">
        <p14:creationId xmlns:p14="http://schemas.microsoft.com/office/powerpoint/2010/main" val="4064334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35</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83907"/>
            <a:ext cx="436465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Powerplant Selection</a:t>
            </a:r>
            <a:endParaRPr lang="en-IN" sz="3600" dirty="0">
              <a:latin typeface="Cambria" panose="02040503050406030204" pitchFamily="18" charset="0"/>
              <a:ea typeface="Cambria" panose="020405030504060302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A2746B7-5BAB-E48E-F960-EBC1669E77EE}"/>
                  </a:ext>
                </a:extLst>
              </p:cNvPr>
              <p:cNvSpPr txBox="1"/>
              <p:nvPr/>
            </p:nvSpPr>
            <p:spPr>
              <a:xfrm>
                <a:off x="3043518" y="3671687"/>
                <a:ext cx="6104964" cy="689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𝑃𝑜𝑤𝑒</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𝑅𝑒𝑞𝑢𝑖𝑟𝑒𝑑</m:t>
                          </m:r>
                        </m:sub>
                      </m:sSub>
                      <m:r>
                        <a:rPr lang="en-IN" i="0">
                          <a:latin typeface="Cambria Math" panose="02040503050406030204" pitchFamily="18" charset="0"/>
                        </a:rPr>
                        <m:t>=</m:t>
                      </m:r>
                      <m:r>
                        <a:rPr lang="en-IN" i="1">
                          <a:latin typeface="Cambria Math" panose="02040503050406030204" pitchFamily="18" charset="0"/>
                        </a:rPr>
                        <m:t>𝑃𝑜𝑤𝑒𝑟</m:t>
                      </m:r>
                      <m:r>
                        <a:rPr lang="en-IN" i="0">
                          <a:latin typeface="Cambria Math" panose="02040503050406030204" pitchFamily="18" charset="0"/>
                        </a:rPr>
                        <m:t> </m:t>
                      </m:r>
                      <m:r>
                        <a:rPr lang="en-IN" i="1">
                          <a:latin typeface="Cambria Math" panose="02040503050406030204" pitchFamily="18" charset="0"/>
                        </a:rPr>
                        <m:t>𝐿𝑜𝑎𝑑𝑖𝑛𝑔</m:t>
                      </m:r>
                      <m:r>
                        <a:rPr lang="en-IN" i="0">
                          <a:latin typeface="Cambria Math" panose="02040503050406030204" pitchFamily="18" charset="0"/>
                        </a:rPr>
                        <m:t>∗</m:t>
                      </m:r>
                      <m:r>
                        <a:rPr lang="en-IN" i="1">
                          <a:latin typeface="Cambria Math" panose="02040503050406030204" pitchFamily="18" charset="0"/>
                        </a:rPr>
                        <m:t>𝐶𝑎𝑙𝑐𝑢𝑙𝑎𝑡𝑒𝑑</m:t>
                      </m:r>
                      <m:r>
                        <a:rPr lang="en-IN" i="0">
                          <a:latin typeface="Cambria Math" panose="02040503050406030204" pitchFamily="18" charset="0"/>
                        </a:rPr>
                        <m:t> </m:t>
                      </m:r>
                      <m:r>
                        <a:rPr lang="en-IN" i="1">
                          <a:latin typeface="Cambria Math" panose="02040503050406030204" pitchFamily="18" charset="0"/>
                        </a:rPr>
                        <m:t>𝑊𝑔𝑟𝑜𝑠𝑠</m:t>
                      </m:r>
                    </m:oMath>
                  </m:oMathPara>
                </a14:m>
                <a:endParaRPr lang="en-IN" dirty="0"/>
              </a:p>
              <a:p>
                <a14:m>
                  <m:oMath xmlns:m="http://schemas.openxmlformats.org/officeDocument/2006/math">
                    <m:r>
                      <a:rPr lang="en-US" b="0" i="1" smtClean="0">
                        <a:latin typeface="Cambria Math" panose="02040503050406030204" pitchFamily="18" charset="0"/>
                      </a:rPr>
                      <m:t>     </m:t>
                    </m:r>
                    <m:r>
                      <a:rPr lang="en-IN" i="1" smtClean="0">
                        <a:latin typeface="Cambria Math" panose="02040503050406030204" pitchFamily="18" charset="0"/>
                      </a:rPr>
                      <m:t>𝑃𝑜𝑤𝑒</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𝑅𝑒𝑞𝑢𝑖𝑟𝑒𝑑</m:t>
                        </m:r>
                      </m:sub>
                    </m:sSub>
                    <m:r>
                      <a:rPr lang="en-IN" i="0">
                        <a:latin typeface="Cambria Math" panose="02040503050406030204" pitchFamily="18" charset="0"/>
                      </a:rPr>
                      <m:t>=</m:t>
                    </m:r>
                    <m:r>
                      <a:rPr lang="en-IN" i="1">
                        <a:latin typeface="Cambria Math" panose="02040503050406030204" pitchFamily="18" charset="0"/>
                      </a:rPr>
                      <m:t> </m:t>
                    </m:r>
                  </m:oMath>
                </a14:m>
                <a:r>
                  <a:rPr lang="en-IN" dirty="0"/>
                  <a:t>1,56,390 Watt</a:t>
                </a:r>
              </a:p>
            </p:txBody>
          </p:sp>
        </mc:Choice>
        <mc:Fallback xmlns="">
          <p:sp>
            <p:nvSpPr>
              <p:cNvPr id="3" name="TextBox 2">
                <a:extLst>
                  <a:ext uri="{FF2B5EF4-FFF2-40B4-BE49-F238E27FC236}">
                    <a16:creationId xmlns:a16="http://schemas.microsoft.com/office/drawing/2014/main" id="{0A2746B7-5BAB-E48E-F960-EBC1669E77EE}"/>
                  </a:ext>
                </a:extLst>
              </p:cNvPr>
              <p:cNvSpPr txBox="1">
                <a:spLocks noRot="1" noChangeAspect="1" noMove="1" noResize="1" noEditPoints="1" noAdjustHandles="1" noChangeArrowheads="1" noChangeShapeType="1" noTextEdit="1"/>
              </p:cNvSpPr>
              <p:nvPr/>
            </p:nvSpPr>
            <p:spPr>
              <a:xfrm>
                <a:off x="3043518" y="3671687"/>
                <a:ext cx="6104964" cy="689163"/>
              </a:xfrm>
              <a:prstGeom prst="rect">
                <a:avLst/>
              </a:prstGeom>
              <a:blipFill>
                <a:blip r:embed="rId4"/>
                <a:stretch>
                  <a:fillRect b="-10619"/>
                </a:stretch>
              </a:blipFill>
            </p:spPr>
            <p:txBody>
              <a:bodyPr/>
              <a:lstStyle/>
              <a:p>
                <a:r>
                  <a:rPr lang="en-IN">
                    <a:noFill/>
                  </a:rPr>
                  <a:t> </a:t>
                </a:r>
              </a:p>
            </p:txBody>
          </p:sp>
        </mc:Fallback>
      </mc:AlternateContent>
      <p:sp>
        <p:nvSpPr>
          <p:cNvPr id="12" name="TextBox 11">
            <a:extLst>
              <a:ext uri="{FF2B5EF4-FFF2-40B4-BE49-F238E27FC236}">
                <a16:creationId xmlns:a16="http://schemas.microsoft.com/office/drawing/2014/main" id="{17F3E8DA-9286-9B37-4405-D1DD5C922DD3}"/>
              </a:ext>
            </a:extLst>
          </p:cNvPr>
          <p:cNvSpPr txBox="1"/>
          <p:nvPr/>
        </p:nvSpPr>
        <p:spPr>
          <a:xfrm>
            <a:off x="1084729" y="1499459"/>
            <a:ext cx="10865224" cy="1837298"/>
          </a:xfrm>
          <a:prstGeom prst="rect">
            <a:avLst/>
          </a:prstGeom>
          <a:noFill/>
        </p:spPr>
        <p:txBody>
          <a:bodyPr wrap="square">
            <a:spAutoFit/>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Since the flight speed regime is under subsonic level apart from that, in order to decrease the fuel consumption and increase the efficiency, selection of BLDC Motor engine will be good option. From the obtained constraint diagram,</a:t>
            </a:r>
          </a:p>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we know that </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Power Loading=120.3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watt/kg</a:t>
            </a:r>
          </a:p>
          <a:p>
            <a:pPr>
              <a:lnSpc>
                <a:spcPct val="107000"/>
              </a:lnSpc>
              <a:spcAft>
                <a:spcPts val="800"/>
              </a:spcAft>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2164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36</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83907"/>
            <a:ext cx="436465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Powerplant Selection</a:t>
            </a:r>
            <a:endParaRPr lang="en-IN" sz="3600" dirty="0">
              <a:latin typeface="Cambria" panose="02040503050406030204" pitchFamily="18" charset="0"/>
              <a:ea typeface="Cambria" panose="02040503050406030204" pitchFamily="18" charset="0"/>
            </a:endParaRPr>
          </a:p>
        </p:txBody>
      </p:sp>
      <p:pic>
        <p:nvPicPr>
          <p:cNvPr id="24" name="Picture 23">
            <a:extLst>
              <a:ext uri="{FF2B5EF4-FFF2-40B4-BE49-F238E27FC236}">
                <a16:creationId xmlns:a16="http://schemas.microsoft.com/office/drawing/2014/main" id="{173E43FE-9CAD-2D90-3259-47BBD7D36862}"/>
              </a:ext>
            </a:extLst>
          </p:cNvPr>
          <p:cNvPicPr>
            <a:picLocks noChangeAspect="1"/>
          </p:cNvPicPr>
          <p:nvPr/>
        </p:nvPicPr>
        <p:blipFill>
          <a:blip r:embed="rId4"/>
          <a:stretch>
            <a:fillRect/>
          </a:stretch>
        </p:blipFill>
        <p:spPr>
          <a:xfrm>
            <a:off x="4251489" y="3308337"/>
            <a:ext cx="3331058" cy="2362023"/>
          </a:xfrm>
          <a:prstGeom prst="rect">
            <a:avLst/>
          </a:prstGeom>
        </p:spPr>
      </p:pic>
      <p:sp>
        <p:nvSpPr>
          <p:cNvPr id="28" name="TextBox 27">
            <a:extLst>
              <a:ext uri="{FF2B5EF4-FFF2-40B4-BE49-F238E27FC236}">
                <a16:creationId xmlns:a16="http://schemas.microsoft.com/office/drawing/2014/main" id="{945F3140-826F-6F6E-8050-CA5F49C6DBBF}"/>
              </a:ext>
            </a:extLst>
          </p:cNvPr>
          <p:cNvSpPr txBox="1"/>
          <p:nvPr/>
        </p:nvSpPr>
        <p:spPr>
          <a:xfrm>
            <a:off x="202029" y="1777034"/>
            <a:ext cx="11787942" cy="1477328"/>
          </a:xfrm>
          <a:prstGeom prst="rect">
            <a:avLst/>
          </a:prstGeom>
          <a:noFill/>
        </p:spPr>
        <p:txBody>
          <a:bodyPr wrap="square">
            <a:spAutoFit/>
          </a:bodyPr>
          <a:lstStyle/>
          <a:p>
            <a:r>
              <a:rPr lang="en-US"/>
              <a:t>When the fuel (usually Hydrogen) enters the anode it becomes a positively charged ion and a negatively charged electron. </a:t>
            </a:r>
            <a:r>
              <a:rPr lang="en-US" dirty="0"/>
              <a:t>The electrolyte is designed so that the ions produced can pass directly through it, but the electrons cannot. The trapped electrons pass through an electrical system and in result create electrical energy. Once the ions pass the electrolyte and enter the cathode they are met with a third chemical (usually Oxygen) and create water (H2O) or carbon dioxide (CO2) as an emission.</a:t>
            </a:r>
            <a:endParaRPr lang="en-IN"/>
          </a:p>
        </p:txBody>
      </p:sp>
    </p:spTree>
    <p:extLst>
      <p:ext uri="{BB962C8B-B14F-4D97-AF65-F5344CB8AC3E}">
        <p14:creationId xmlns:p14="http://schemas.microsoft.com/office/powerpoint/2010/main" val="23706821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37</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83907"/>
            <a:ext cx="436465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Powerplant Selection</a:t>
            </a:r>
            <a:endParaRPr lang="en-IN" sz="3600"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BEF78DAE-AD0B-3E17-1A53-B6EE516BE7D7}"/>
              </a:ext>
            </a:extLst>
          </p:cNvPr>
          <p:cNvSpPr txBox="1"/>
          <p:nvPr/>
        </p:nvSpPr>
        <p:spPr>
          <a:xfrm>
            <a:off x="1" y="1475349"/>
            <a:ext cx="12191999" cy="1477328"/>
          </a:xfrm>
          <a:prstGeom prst="rect">
            <a:avLst/>
          </a:prstGeom>
          <a:noFill/>
        </p:spPr>
        <p:txBody>
          <a:bodyPr wrap="square">
            <a:spAutoFit/>
          </a:bodyPr>
          <a:lstStyle/>
          <a:p>
            <a:r>
              <a:rPr lang="en-US" sz="1800" dirty="0">
                <a:effectLst/>
                <a:latin typeface="Times New Roman" panose="02020603050405020304" pitchFamily="18" charset="0"/>
                <a:ea typeface="Times New Roman" panose="02020603050405020304" pitchFamily="18" charset="0"/>
              </a:rPr>
              <a:t>Fuel cells of this type will dramatically play a major role in the overall weight. A typical fuel cell system can be almost 25% - 50% lighter than a battery</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system . Previous research has shown that the energy density of a standard </a:t>
            </a:r>
            <a:r>
              <a:rPr lang="en-US" sz="1800" i="1" dirty="0">
                <a:effectLst/>
                <a:latin typeface="Times New Roman" panose="02020603050405020304" pitchFamily="18" charset="0"/>
                <a:ea typeface="Times New Roman" panose="02020603050405020304" pitchFamily="18" charset="0"/>
              </a:rPr>
              <a:t>H</a:t>
            </a:r>
            <a:r>
              <a:rPr lang="en-US" sz="1800" i="1" baseline="-25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 O</a:t>
            </a:r>
            <a:r>
              <a:rPr lang="en-US" sz="1800" i="1" baseline="-25000" dirty="0">
                <a:effectLst/>
                <a:latin typeface="Times New Roman" panose="02020603050405020304" pitchFamily="18" charset="0"/>
                <a:ea typeface="Times New Roman" panose="02020603050405020304" pitchFamily="18" charset="0"/>
              </a:rPr>
              <a:t>2</a:t>
            </a:r>
            <a:r>
              <a:rPr lang="en-US" sz="1800" i="1"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fuel cell can range between 0.450 – 0.650 kWh/kg . The space shuttle uses three </a:t>
            </a:r>
            <a:r>
              <a:rPr lang="en-US" sz="1800" i="1" dirty="0">
                <a:effectLst/>
                <a:latin typeface="Times New Roman" panose="02020603050405020304" pitchFamily="18" charset="0"/>
                <a:ea typeface="Times New Roman" panose="02020603050405020304" pitchFamily="18" charset="0"/>
              </a:rPr>
              <a:t>H</a:t>
            </a:r>
            <a:r>
              <a:rPr lang="en-US" sz="1800" i="1" baseline="-25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a:t>
            </a:r>
            <a:r>
              <a:rPr lang="en-US" sz="1800" i="1" spc="-285" dirty="0">
                <a:effectLst/>
                <a:latin typeface="Times New Roman" panose="02020603050405020304" pitchFamily="18" charset="0"/>
                <a:ea typeface="Times New Roman" panose="02020603050405020304" pitchFamily="18" charset="0"/>
              </a:rPr>
              <a:t> </a:t>
            </a:r>
            <a:r>
              <a:rPr lang="en-US" sz="1800" i="1" dirty="0">
                <a:effectLst/>
                <a:latin typeface="Times New Roman" panose="02020603050405020304" pitchFamily="18" charset="0"/>
                <a:ea typeface="Times New Roman" panose="02020603050405020304" pitchFamily="18" charset="0"/>
              </a:rPr>
              <a:t>O</a:t>
            </a:r>
            <a:r>
              <a:rPr lang="en-US" sz="1800" i="1" baseline="-25000" dirty="0">
                <a:effectLst/>
                <a:latin typeface="Times New Roman" panose="02020603050405020304" pitchFamily="18" charset="0"/>
                <a:ea typeface="Times New Roman" panose="02020603050405020304" pitchFamily="18" charset="0"/>
              </a:rPr>
              <a:t>2</a:t>
            </a:r>
            <a:r>
              <a:rPr lang="en-US" sz="1800" i="1"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fuel cells, which weigh approximately 150 </a:t>
            </a:r>
            <a:r>
              <a:rPr lang="en-US" sz="1800" dirty="0" err="1">
                <a:effectLst/>
                <a:latin typeface="Times New Roman" panose="02020603050405020304" pitchFamily="18" charset="0"/>
                <a:ea typeface="Times New Roman" panose="02020603050405020304" pitchFamily="18" charset="0"/>
              </a:rPr>
              <a:t>lbs</a:t>
            </a:r>
            <a:r>
              <a:rPr lang="en-US" sz="1800" dirty="0">
                <a:effectLst/>
                <a:latin typeface="Times New Roman" panose="02020603050405020304" pitchFamily="18" charset="0"/>
                <a:ea typeface="Times New Roman" panose="02020603050405020304" pitchFamily="18" charset="0"/>
              </a:rPr>
              <a:t> each; which generate 60kW of</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continuous power, and </a:t>
            </a:r>
            <a:r>
              <a:rPr lang="en-US" dirty="0">
                <a:latin typeface="Times New Roman" panose="02020603050405020304" pitchFamily="18" charset="0"/>
                <a:ea typeface="Times New Roman" panose="02020603050405020304" pitchFamily="18" charset="0"/>
              </a:rPr>
              <a:t>65</a:t>
            </a:r>
            <a:r>
              <a:rPr lang="en-US" sz="1800" dirty="0">
                <a:effectLst/>
                <a:latin typeface="Times New Roman" panose="02020603050405020304" pitchFamily="18" charset="0"/>
                <a:ea typeface="Times New Roman" panose="02020603050405020304" pitchFamily="18" charset="0"/>
              </a:rPr>
              <a:t>kW peak. For this matter </a:t>
            </a:r>
            <a:r>
              <a:rPr lang="en-US" dirty="0">
                <a:latin typeface="Times New Roman" panose="02020603050405020304" pitchFamily="18" charset="0"/>
                <a:ea typeface="Times New Roman" panose="02020603050405020304" pitchFamily="18" charset="0"/>
              </a:rPr>
              <a:t>our UAV</a:t>
            </a:r>
            <a:r>
              <a:rPr lang="en-US" sz="1800" dirty="0">
                <a:effectLst/>
                <a:latin typeface="Times New Roman" panose="02020603050405020304" pitchFamily="18" charset="0"/>
                <a:ea typeface="Times New Roman" panose="02020603050405020304" pitchFamily="18" charset="0"/>
              </a:rPr>
              <a:t> shall implement three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fuel</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cells similar to that</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of the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space</a:t>
            </a:r>
            <a:r>
              <a:rPr lang="en-US" sz="1800" spc="-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shuttle</a:t>
            </a:r>
            <a:endParaRPr lang="en-IN" dirty="0"/>
          </a:p>
        </p:txBody>
      </p:sp>
      <p:pic>
        <p:nvPicPr>
          <p:cNvPr id="3" name="Picture 2">
            <a:extLst>
              <a:ext uri="{FF2B5EF4-FFF2-40B4-BE49-F238E27FC236}">
                <a16:creationId xmlns:a16="http://schemas.microsoft.com/office/drawing/2014/main" id="{3FA37C67-0EC2-D234-B7D9-9EA8F55C7623}"/>
              </a:ext>
            </a:extLst>
          </p:cNvPr>
          <p:cNvPicPr>
            <a:picLocks noChangeAspect="1"/>
          </p:cNvPicPr>
          <p:nvPr/>
        </p:nvPicPr>
        <p:blipFill>
          <a:blip r:embed="rId4"/>
          <a:stretch>
            <a:fillRect/>
          </a:stretch>
        </p:blipFill>
        <p:spPr>
          <a:xfrm>
            <a:off x="3931602" y="2970365"/>
            <a:ext cx="4328795" cy="2753523"/>
          </a:xfrm>
          <a:prstGeom prst="rect">
            <a:avLst/>
          </a:prstGeom>
        </p:spPr>
      </p:pic>
    </p:spTree>
    <p:extLst>
      <p:ext uri="{BB962C8B-B14F-4D97-AF65-F5344CB8AC3E}">
        <p14:creationId xmlns:p14="http://schemas.microsoft.com/office/powerpoint/2010/main" val="1998371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38</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83907"/>
            <a:ext cx="436465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Powerplant Selection</a:t>
            </a:r>
            <a:endParaRPr lang="en-IN" sz="3600" dirty="0">
              <a:latin typeface="Cambria" panose="02040503050406030204" pitchFamily="18" charset="0"/>
              <a:ea typeface="Cambria" panose="02040503050406030204" pitchFamily="18" charset="0"/>
            </a:endParaRPr>
          </a:p>
        </p:txBody>
      </p:sp>
      <p:sp>
        <p:nvSpPr>
          <p:cNvPr id="14" name="TextBox 13">
            <a:extLst>
              <a:ext uri="{FF2B5EF4-FFF2-40B4-BE49-F238E27FC236}">
                <a16:creationId xmlns:a16="http://schemas.microsoft.com/office/drawing/2014/main" id="{557B90FB-6004-C5A2-29EA-2F17031421A4}"/>
              </a:ext>
            </a:extLst>
          </p:cNvPr>
          <p:cNvSpPr txBox="1"/>
          <p:nvPr/>
        </p:nvSpPr>
        <p:spPr>
          <a:xfrm>
            <a:off x="411480" y="1156821"/>
            <a:ext cx="11485880" cy="646331"/>
          </a:xfrm>
          <a:prstGeom prst="rect">
            <a:avLst/>
          </a:prstGeom>
          <a:noFill/>
        </p:spPr>
        <p:txBody>
          <a:bodyPr wrap="square">
            <a:spAutoFit/>
          </a:bodyPr>
          <a:lstStyle/>
          <a:p>
            <a:r>
              <a:rPr lang="en-US"/>
              <a:t>To achieve higher thrust without sacrificing high amounts of energy, electric motors shall be used to power the UAV. </a:t>
            </a:r>
            <a:r>
              <a:rPr lang="en-US" dirty="0"/>
              <a:t>Electric motors are generally expressed in units of horsepower (hp), which is defined as:</a:t>
            </a:r>
            <a:endParaRPr lang="en-IN"/>
          </a:p>
        </p:txBody>
      </p:sp>
      <p:pic>
        <p:nvPicPr>
          <p:cNvPr id="17" name="Picture 16">
            <a:extLst>
              <a:ext uri="{FF2B5EF4-FFF2-40B4-BE49-F238E27FC236}">
                <a16:creationId xmlns:a16="http://schemas.microsoft.com/office/drawing/2014/main" id="{05376FC8-B59A-52A7-1642-9A3A28A449E1}"/>
              </a:ext>
            </a:extLst>
          </p:cNvPr>
          <p:cNvPicPr>
            <a:picLocks noChangeAspect="1"/>
          </p:cNvPicPr>
          <p:nvPr/>
        </p:nvPicPr>
        <p:blipFill>
          <a:blip r:embed="rId4"/>
          <a:stretch>
            <a:fillRect/>
          </a:stretch>
        </p:blipFill>
        <p:spPr>
          <a:xfrm>
            <a:off x="5200525" y="1879609"/>
            <a:ext cx="1790950" cy="885949"/>
          </a:xfrm>
          <a:prstGeom prst="rect">
            <a:avLst/>
          </a:prstGeom>
        </p:spPr>
      </p:pic>
      <p:sp>
        <p:nvSpPr>
          <p:cNvPr id="21" name="TextBox 20">
            <a:extLst>
              <a:ext uri="{FF2B5EF4-FFF2-40B4-BE49-F238E27FC236}">
                <a16:creationId xmlns:a16="http://schemas.microsoft.com/office/drawing/2014/main" id="{316D386E-0ECC-1D9F-58F1-4B65BFFEEAA8}"/>
              </a:ext>
            </a:extLst>
          </p:cNvPr>
          <p:cNvSpPr txBox="1"/>
          <p:nvPr/>
        </p:nvSpPr>
        <p:spPr>
          <a:xfrm>
            <a:off x="268940" y="2873509"/>
            <a:ext cx="11547140" cy="1477328"/>
          </a:xfrm>
          <a:prstGeom prst="rect">
            <a:avLst/>
          </a:prstGeom>
          <a:noFill/>
        </p:spPr>
        <p:txBody>
          <a:bodyPr wrap="square">
            <a:spAutoFit/>
          </a:bodyPr>
          <a:lstStyle/>
          <a:p>
            <a:r>
              <a:rPr lang="en-US" dirty="0"/>
              <a:t>Where T0 is the required torque and ω is the angular velocity. For efficiency purposes, brushless DC electric (BLDC) motors were chosen. Brushless DC motors use permanent magnets which are used to rotate a fixed rotor and/or arm; this increases reliability, efficiency, power, and reduces noise. The characteristics of a standard BLDC with respect to the speed and torque can be found as shown.</a:t>
            </a:r>
          </a:p>
          <a:p>
            <a:endParaRPr lang="en-US" dirty="0"/>
          </a:p>
        </p:txBody>
      </p:sp>
      <p:pic>
        <p:nvPicPr>
          <p:cNvPr id="23" name="Picture 22">
            <a:extLst>
              <a:ext uri="{FF2B5EF4-FFF2-40B4-BE49-F238E27FC236}">
                <a16:creationId xmlns:a16="http://schemas.microsoft.com/office/drawing/2014/main" id="{02776557-18BD-9536-72E8-A2B854F356EF}"/>
              </a:ext>
            </a:extLst>
          </p:cNvPr>
          <p:cNvPicPr>
            <a:picLocks noChangeAspect="1"/>
          </p:cNvPicPr>
          <p:nvPr/>
        </p:nvPicPr>
        <p:blipFill>
          <a:blip r:embed="rId5"/>
          <a:stretch>
            <a:fillRect/>
          </a:stretch>
        </p:blipFill>
        <p:spPr>
          <a:xfrm>
            <a:off x="4257040" y="3812768"/>
            <a:ext cx="4215188" cy="2327679"/>
          </a:xfrm>
          <a:prstGeom prst="rect">
            <a:avLst/>
          </a:prstGeom>
        </p:spPr>
      </p:pic>
    </p:spTree>
    <p:extLst>
      <p:ext uri="{BB962C8B-B14F-4D97-AF65-F5344CB8AC3E}">
        <p14:creationId xmlns:p14="http://schemas.microsoft.com/office/powerpoint/2010/main" val="1790108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39</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83907"/>
            <a:ext cx="436465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Powerplant Selection</a:t>
            </a:r>
            <a:endParaRPr lang="en-IN" sz="3600" dirty="0">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FB1C933E-55CE-A845-1593-A3E2F6D7FE70}"/>
              </a:ext>
            </a:extLst>
          </p:cNvPr>
          <p:cNvSpPr txBox="1"/>
          <p:nvPr/>
        </p:nvSpPr>
        <p:spPr>
          <a:xfrm>
            <a:off x="268940" y="1615500"/>
            <a:ext cx="11618260" cy="1754326"/>
          </a:xfrm>
          <a:prstGeom prst="rect">
            <a:avLst/>
          </a:prstGeom>
          <a:noFill/>
        </p:spPr>
        <p:txBody>
          <a:bodyPr wrap="square">
            <a:spAutoFit/>
          </a:bodyPr>
          <a:lstStyle/>
          <a:p>
            <a:r>
              <a:rPr lang="en-US"/>
              <a:t>It has been found that using rare earth magnets such as Samarium Cobalt (Sm-Co) reduces the amount of electromagnetic interference which is present in conventional electric motors. </a:t>
            </a:r>
            <a:r>
              <a:rPr lang="en-US" dirty="0" err="1"/>
              <a:t>Sm</a:t>
            </a:r>
            <a:r>
              <a:rPr lang="en-US" dirty="0"/>
              <a:t>-Co BLDC motors are have been implemented on the Space Shuttle elevons. The motor produces approximately 12.9 kW (17.1 hp) at 9,000 rev/min and weighs approximately 10 lbs. In recent tests </a:t>
            </a:r>
            <a:r>
              <a:rPr lang="en-US" dirty="0" err="1"/>
              <a:t>Sm</a:t>
            </a:r>
            <a:r>
              <a:rPr lang="en-US" dirty="0"/>
              <a:t>-Co BLDC motors have recorded an operating efficiency of 95%; this is due to its high magnetic density. The BLDC motors shall be conjoined with an appropriate speed reduction control system in order to drive relatively large, slow turning propellers.</a:t>
            </a:r>
            <a:endParaRPr lang="en-IN"/>
          </a:p>
        </p:txBody>
      </p:sp>
    </p:spTree>
    <p:extLst>
      <p:ext uri="{BB962C8B-B14F-4D97-AF65-F5344CB8AC3E}">
        <p14:creationId xmlns:p14="http://schemas.microsoft.com/office/powerpoint/2010/main" val="1096577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9683D0F8-79C9-7040-3488-CB8DBACD29F8}"/>
              </a:ext>
            </a:extLst>
          </p:cNvPr>
          <p:cNvSpPr/>
          <p:nvPr/>
        </p:nvSpPr>
        <p:spPr>
          <a:xfrm>
            <a:off x="9099735" y="4000626"/>
            <a:ext cx="2720958" cy="221095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sp>
        <p:nvSpPr>
          <p:cNvPr id="33" name="Rectangle: Rounded Corners 32">
            <a:extLst>
              <a:ext uri="{FF2B5EF4-FFF2-40B4-BE49-F238E27FC236}">
                <a16:creationId xmlns:a16="http://schemas.microsoft.com/office/drawing/2014/main" id="{9A79279D-FDA9-A549-EAC4-76B469E801DA}"/>
              </a:ext>
            </a:extLst>
          </p:cNvPr>
          <p:cNvSpPr/>
          <p:nvPr/>
        </p:nvSpPr>
        <p:spPr>
          <a:xfrm>
            <a:off x="268940" y="3982458"/>
            <a:ext cx="2720958" cy="2210952"/>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A plane flying in the sky&#10;&#10;Description automatically generated">
            <a:extLst>
              <a:ext uri="{FF2B5EF4-FFF2-40B4-BE49-F238E27FC236}">
                <a16:creationId xmlns:a16="http://schemas.microsoft.com/office/drawing/2014/main" id="{51037FEA-B78B-E9F8-4374-38CDBC517923}"/>
              </a:ext>
            </a:extLst>
          </p:cNvPr>
          <p:cNvPicPr>
            <a:picLocks noChangeAspect="1"/>
          </p:cNvPicPr>
          <p:nvPr/>
        </p:nvPicPr>
        <p:blipFill rotWithShape="1">
          <a:blip r:embed="rId4"/>
          <a:srcRect b="10227"/>
          <a:stretch/>
        </p:blipFill>
        <p:spPr>
          <a:xfrm>
            <a:off x="3230880" y="3870698"/>
            <a:ext cx="5648960" cy="2236712"/>
          </a:xfrm>
          <a:prstGeom prst="rect">
            <a:avLst/>
          </a:prstGeom>
        </p:spPr>
      </p:pic>
      <p:sp>
        <p:nvSpPr>
          <p:cNvPr id="10" name="TextBox 9">
            <a:extLst>
              <a:ext uri="{FF2B5EF4-FFF2-40B4-BE49-F238E27FC236}">
                <a16:creationId xmlns:a16="http://schemas.microsoft.com/office/drawing/2014/main" id="{E2B548B9-E20D-CB29-5197-0293A0E99120}"/>
              </a:ext>
            </a:extLst>
          </p:cNvPr>
          <p:cNvSpPr txBox="1"/>
          <p:nvPr/>
        </p:nvSpPr>
        <p:spPr>
          <a:xfrm flipH="1">
            <a:off x="4283442" y="957619"/>
            <a:ext cx="3414970" cy="984885"/>
          </a:xfrm>
          <a:prstGeom prst="rect">
            <a:avLst/>
          </a:prstGeom>
          <a:noFill/>
        </p:spPr>
        <p:txBody>
          <a:bodyPr wrap="square" lIns="91440" tIns="45720" rIns="91440" bIns="45720" rtlCol="0" anchor="t">
            <a:spAutoFit/>
          </a:bodyPr>
          <a:lstStyle/>
          <a:p>
            <a:pPr algn="ctr"/>
            <a:r>
              <a:rPr lang="en-US" sz="4000">
                <a:latin typeface="Times New Roman"/>
                <a:ea typeface="Calibri Light"/>
                <a:cs typeface="Times New Roman"/>
              </a:rPr>
              <a:t>HALE</a:t>
            </a:r>
          </a:p>
          <a:p>
            <a:pPr algn="ctr"/>
            <a:r>
              <a:rPr lang="en-US">
                <a:latin typeface="Times New Roman"/>
                <a:ea typeface="Calibri Light"/>
                <a:cs typeface="Times New Roman"/>
              </a:rPr>
              <a:t>High Altitude Long Endurance</a:t>
            </a:r>
          </a:p>
        </p:txBody>
      </p:sp>
      <p:sp>
        <p:nvSpPr>
          <p:cNvPr id="13" name="TextBox 12">
            <a:extLst>
              <a:ext uri="{FF2B5EF4-FFF2-40B4-BE49-F238E27FC236}">
                <a16:creationId xmlns:a16="http://schemas.microsoft.com/office/drawing/2014/main" id="{7D50B786-17F2-4E04-6D8F-3F7068BE251D}"/>
              </a:ext>
            </a:extLst>
          </p:cNvPr>
          <p:cNvSpPr txBox="1"/>
          <p:nvPr/>
        </p:nvSpPr>
        <p:spPr>
          <a:xfrm>
            <a:off x="812800" y="2113280"/>
            <a:ext cx="1036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Times New Roman"/>
                <a:cs typeface="Times New Roman"/>
              </a:rPr>
              <a:t>A High-Altitude Long-Endurance Unmanned Aerial Vehicle (HALE UAV) is an unmanned aircraft designed for extended flight at high altitudes. </a:t>
            </a:r>
          </a:p>
          <a:p>
            <a:pPr marL="285750" indent="-285750">
              <a:buFont typeface="Arial"/>
              <a:buChar char="•"/>
            </a:pPr>
            <a:r>
              <a:rPr lang="en-US" dirty="0">
                <a:latin typeface="Times New Roman"/>
                <a:cs typeface="Times New Roman"/>
              </a:rPr>
              <a:t>These drones can fly at altitudes exceeding 50,000 feet and remain airborne for hours to days. </a:t>
            </a:r>
            <a:endParaRPr lang="en-US" dirty="0">
              <a:latin typeface="Times New Roman"/>
              <a:ea typeface="Calibri" panose="020F0502020204030204"/>
              <a:cs typeface="Times New Roman"/>
            </a:endParaRPr>
          </a:p>
          <a:p>
            <a:pPr marL="285750" indent="-285750">
              <a:buFont typeface="Arial"/>
              <a:buChar char="•"/>
            </a:pPr>
            <a:r>
              <a:rPr lang="en-US" dirty="0">
                <a:latin typeface="Times New Roman"/>
                <a:cs typeface="Times New Roman"/>
              </a:rPr>
              <a:t>HALE UAVs are often equipped with advanced technology, autonomous operation, and the ability to carry various payloads, making them valuable for missions like surveillance, communication relay, and research.</a:t>
            </a:r>
            <a:endParaRPr lang="en-US" dirty="0">
              <a:latin typeface="Times New Roman"/>
              <a:ea typeface="Calibri" panose="020F0502020204030204"/>
              <a:cs typeface="Times New Roman"/>
            </a:endParaRPr>
          </a:p>
        </p:txBody>
      </p:sp>
      <p:sp>
        <p:nvSpPr>
          <p:cNvPr id="15" name="TextBox 14">
            <a:extLst>
              <a:ext uri="{FF2B5EF4-FFF2-40B4-BE49-F238E27FC236}">
                <a16:creationId xmlns:a16="http://schemas.microsoft.com/office/drawing/2014/main" id="{0D40F0E2-6CE1-D663-1DE0-BD07A45BB366}"/>
              </a:ext>
            </a:extLst>
          </p:cNvPr>
          <p:cNvSpPr txBox="1"/>
          <p:nvPr/>
        </p:nvSpPr>
        <p:spPr>
          <a:xfrm>
            <a:off x="523142" y="4175891"/>
            <a:ext cx="2456525" cy="1754326"/>
          </a:xfrm>
          <a:prstGeom prst="rect">
            <a:avLst/>
          </a:prstGeom>
          <a:noFill/>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High Altitude</a:t>
            </a: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Long Endurance</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Solar Power </a:t>
            </a: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Payload Flexibility</a:t>
            </a: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Autonomous Operation</a:t>
            </a:r>
            <a:endParaRPr lang="en-IN"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EA20D366-15AC-6275-8782-053F99D32075}"/>
              </a:ext>
            </a:extLst>
          </p:cNvPr>
          <p:cNvSpPr txBox="1"/>
          <p:nvPr/>
        </p:nvSpPr>
        <p:spPr>
          <a:xfrm>
            <a:off x="9309758" y="4138260"/>
            <a:ext cx="2473960" cy="2031325"/>
          </a:xfrm>
          <a:prstGeom prst="rect">
            <a:avLst/>
          </a:prstGeom>
          <a:noFill/>
        </p:spPr>
        <p:txBody>
          <a:bodyPr wrap="square">
            <a:spAutoFit/>
          </a:bodyPr>
          <a:lstStyle/>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Surveillance and Reconnaissance</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Communication Relay</a:t>
            </a: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Scientific Research</a:t>
            </a:r>
          </a:p>
          <a:p>
            <a:pPr marL="285750" indent="-285750">
              <a:buFont typeface="Arial" panose="020B0604020202020204" pitchFamily="34" charset="0"/>
              <a:buChar char="•"/>
            </a:pPr>
            <a:r>
              <a:rPr lang="en-IN" i="0" dirty="0">
                <a:effectLst/>
                <a:latin typeface="Times New Roman" panose="02020603050405020304" pitchFamily="18" charset="0"/>
                <a:cs typeface="Times New Roman" panose="02020603050405020304" pitchFamily="18" charset="0"/>
              </a:rPr>
              <a:t>Commercial and Civilian Uses</a:t>
            </a:r>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AB6634E-361B-10D2-8352-7705CE80BA23}"/>
              </a:ext>
            </a:extLst>
          </p:cNvPr>
          <p:cNvSpPr txBox="1"/>
          <p:nvPr/>
        </p:nvSpPr>
        <p:spPr>
          <a:xfrm>
            <a:off x="1026160" y="3694853"/>
            <a:ext cx="1041567"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Proprieties</a:t>
            </a:r>
            <a:endParaRPr lang="en-IN" sz="1500" i="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E1F7640-5484-50E2-8B34-717E23CD1573}"/>
              </a:ext>
            </a:extLst>
          </p:cNvPr>
          <p:cNvSpPr txBox="1"/>
          <p:nvPr/>
        </p:nvSpPr>
        <p:spPr>
          <a:xfrm>
            <a:off x="9834880" y="3694853"/>
            <a:ext cx="1079142" cy="323165"/>
          </a:xfrm>
          <a:prstGeom prst="rect">
            <a:avLst/>
          </a:prstGeom>
          <a:noFill/>
        </p:spPr>
        <p:txBody>
          <a:bodyPr wrap="none" rtlCol="0">
            <a:spAutoFit/>
          </a:bodyPr>
          <a:lstStyle/>
          <a:p>
            <a:r>
              <a:rPr lang="en-US" sz="1500" i="1" dirty="0">
                <a:latin typeface="Times New Roman" panose="02020603050405020304" pitchFamily="18" charset="0"/>
                <a:cs typeface="Times New Roman" panose="02020603050405020304" pitchFamily="18" charset="0"/>
              </a:rPr>
              <a:t>Application</a:t>
            </a:r>
            <a:endParaRPr lang="en-IN" sz="15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867626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40</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3403624"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 -1</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C04008A0-EAD8-4978-2764-2F3E69914162}"/>
              </a:ext>
            </a:extLst>
          </p:cNvPr>
          <p:cNvPicPr>
            <a:picLocks noChangeAspect="1"/>
          </p:cNvPicPr>
          <p:nvPr/>
        </p:nvPicPr>
        <p:blipFill>
          <a:blip r:embed="rId4"/>
          <a:stretch>
            <a:fillRect/>
          </a:stretch>
        </p:blipFill>
        <p:spPr>
          <a:xfrm>
            <a:off x="476777" y="1224713"/>
            <a:ext cx="5536363" cy="4434706"/>
          </a:xfrm>
          <a:prstGeom prst="rect">
            <a:avLst/>
          </a:prstGeom>
        </p:spPr>
      </p:pic>
      <p:pic>
        <p:nvPicPr>
          <p:cNvPr id="12" name="Picture 11">
            <a:extLst>
              <a:ext uri="{FF2B5EF4-FFF2-40B4-BE49-F238E27FC236}">
                <a16:creationId xmlns:a16="http://schemas.microsoft.com/office/drawing/2014/main" id="{E267125A-DD0D-0AE3-CF8C-55D687FD9147}"/>
              </a:ext>
            </a:extLst>
          </p:cNvPr>
          <p:cNvPicPr>
            <a:picLocks noChangeAspect="1"/>
          </p:cNvPicPr>
          <p:nvPr/>
        </p:nvPicPr>
        <p:blipFill>
          <a:blip r:embed="rId5"/>
          <a:stretch>
            <a:fillRect/>
          </a:stretch>
        </p:blipFill>
        <p:spPr>
          <a:xfrm>
            <a:off x="6383857" y="1286269"/>
            <a:ext cx="5399693" cy="4373153"/>
          </a:xfrm>
          <a:prstGeom prst="rect">
            <a:avLst/>
          </a:prstGeom>
        </p:spPr>
      </p:pic>
    </p:spTree>
    <p:extLst>
      <p:ext uri="{BB962C8B-B14F-4D97-AF65-F5344CB8AC3E}">
        <p14:creationId xmlns:p14="http://schemas.microsoft.com/office/powerpoint/2010/main" val="31171933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41</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3403624"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 -1</a:t>
            </a:r>
            <a:endParaRPr lang="en-IN" sz="36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6FC5754F-FB55-873D-1CFD-74F43DF8A96E}"/>
              </a:ext>
            </a:extLst>
          </p:cNvPr>
          <p:cNvPicPr>
            <a:picLocks noChangeAspect="1"/>
          </p:cNvPicPr>
          <p:nvPr/>
        </p:nvPicPr>
        <p:blipFill>
          <a:blip r:embed="rId4"/>
          <a:stretch>
            <a:fillRect/>
          </a:stretch>
        </p:blipFill>
        <p:spPr>
          <a:xfrm>
            <a:off x="3191222" y="1395224"/>
            <a:ext cx="5809555" cy="4246718"/>
          </a:xfrm>
          <a:prstGeom prst="rect">
            <a:avLst/>
          </a:prstGeom>
        </p:spPr>
      </p:pic>
    </p:spTree>
    <p:extLst>
      <p:ext uri="{BB962C8B-B14F-4D97-AF65-F5344CB8AC3E}">
        <p14:creationId xmlns:p14="http://schemas.microsoft.com/office/powerpoint/2010/main" val="2390165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42</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95709"/>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Configuration-1</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F11B3E8A-ECCE-CEA3-2A98-98297BAE5DD4}"/>
              </a:ext>
            </a:extLst>
          </p:cNvPr>
          <p:cNvPicPr>
            <a:picLocks noChangeAspect="1"/>
          </p:cNvPicPr>
          <p:nvPr/>
        </p:nvPicPr>
        <p:blipFill>
          <a:blip r:embed="rId4"/>
          <a:stretch>
            <a:fillRect/>
          </a:stretch>
        </p:blipFill>
        <p:spPr>
          <a:xfrm>
            <a:off x="0" y="1281540"/>
            <a:ext cx="5641070" cy="4800113"/>
          </a:xfrm>
          <a:prstGeom prst="rect">
            <a:avLst/>
          </a:prstGeom>
        </p:spPr>
      </p:pic>
      <p:pic>
        <p:nvPicPr>
          <p:cNvPr id="10" name="Picture 9">
            <a:extLst>
              <a:ext uri="{FF2B5EF4-FFF2-40B4-BE49-F238E27FC236}">
                <a16:creationId xmlns:a16="http://schemas.microsoft.com/office/drawing/2014/main" id="{F6BD791A-A79B-6DB2-4303-E5C8FD6FFD3C}"/>
              </a:ext>
            </a:extLst>
          </p:cNvPr>
          <p:cNvPicPr>
            <a:picLocks noChangeAspect="1"/>
          </p:cNvPicPr>
          <p:nvPr/>
        </p:nvPicPr>
        <p:blipFill>
          <a:blip r:embed="rId5"/>
          <a:stretch>
            <a:fillRect/>
          </a:stretch>
        </p:blipFill>
        <p:spPr>
          <a:xfrm>
            <a:off x="5540304" y="1313843"/>
            <a:ext cx="6651695" cy="4800113"/>
          </a:xfrm>
          <a:prstGeom prst="rect">
            <a:avLst/>
          </a:prstGeom>
        </p:spPr>
      </p:pic>
    </p:spTree>
    <p:extLst>
      <p:ext uri="{BB962C8B-B14F-4D97-AF65-F5344CB8AC3E}">
        <p14:creationId xmlns:p14="http://schemas.microsoft.com/office/powerpoint/2010/main" val="4247721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43</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95709"/>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Configuration-2</a:t>
            </a:r>
            <a:endParaRPr lang="en-IN" sz="36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3349873C-96BE-BA6C-6D68-9BB505DA5042}"/>
              </a:ext>
            </a:extLst>
          </p:cNvPr>
          <p:cNvPicPr>
            <a:picLocks noChangeAspect="1"/>
          </p:cNvPicPr>
          <p:nvPr/>
        </p:nvPicPr>
        <p:blipFill>
          <a:blip r:embed="rId4"/>
          <a:stretch>
            <a:fillRect/>
          </a:stretch>
        </p:blipFill>
        <p:spPr>
          <a:xfrm>
            <a:off x="6005085" y="1281539"/>
            <a:ext cx="5775639" cy="4713865"/>
          </a:xfrm>
          <a:prstGeom prst="rect">
            <a:avLst/>
          </a:prstGeom>
        </p:spPr>
      </p:pic>
      <p:pic>
        <p:nvPicPr>
          <p:cNvPr id="13" name="Picture 12">
            <a:extLst>
              <a:ext uri="{FF2B5EF4-FFF2-40B4-BE49-F238E27FC236}">
                <a16:creationId xmlns:a16="http://schemas.microsoft.com/office/drawing/2014/main" id="{C10EB090-C09F-AAD2-5FF1-4E66A4AD75C1}"/>
              </a:ext>
            </a:extLst>
          </p:cNvPr>
          <p:cNvPicPr>
            <a:picLocks noChangeAspect="1"/>
          </p:cNvPicPr>
          <p:nvPr/>
        </p:nvPicPr>
        <p:blipFill>
          <a:blip r:embed="rId5"/>
          <a:stretch>
            <a:fillRect/>
          </a:stretch>
        </p:blipFill>
        <p:spPr>
          <a:xfrm>
            <a:off x="268940" y="1281539"/>
            <a:ext cx="5622184" cy="4713861"/>
          </a:xfrm>
          <a:prstGeom prst="rect">
            <a:avLst/>
          </a:prstGeom>
        </p:spPr>
      </p:pic>
    </p:spTree>
    <p:extLst>
      <p:ext uri="{BB962C8B-B14F-4D97-AF65-F5344CB8AC3E}">
        <p14:creationId xmlns:p14="http://schemas.microsoft.com/office/powerpoint/2010/main" val="16912278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44</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95709"/>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Configuration-2</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B1E063A8-1E41-D24F-4993-EAF605CBCD53}"/>
              </a:ext>
            </a:extLst>
          </p:cNvPr>
          <p:cNvPicPr>
            <a:picLocks noChangeAspect="1"/>
          </p:cNvPicPr>
          <p:nvPr/>
        </p:nvPicPr>
        <p:blipFill>
          <a:blip r:embed="rId4"/>
          <a:stretch>
            <a:fillRect/>
          </a:stretch>
        </p:blipFill>
        <p:spPr>
          <a:xfrm>
            <a:off x="2878115" y="1156821"/>
            <a:ext cx="6435769" cy="4966858"/>
          </a:xfrm>
          <a:prstGeom prst="rect">
            <a:avLst/>
          </a:prstGeom>
        </p:spPr>
      </p:pic>
    </p:spTree>
    <p:extLst>
      <p:ext uri="{BB962C8B-B14F-4D97-AF65-F5344CB8AC3E}">
        <p14:creationId xmlns:p14="http://schemas.microsoft.com/office/powerpoint/2010/main" val="2712231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45</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74094" y="195709"/>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Configuration-2</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B84BD73F-38F8-FC16-8E94-F8151CFD8D29}"/>
              </a:ext>
            </a:extLst>
          </p:cNvPr>
          <p:cNvPicPr>
            <a:picLocks noChangeAspect="1"/>
          </p:cNvPicPr>
          <p:nvPr/>
        </p:nvPicPr>
        <p:blipFill>
          <a:blip r:embed="rId4"/>
          <a:stretch>
            <a:fillRect/>
          </a:stretch>
        </p:blipFill>
        <p:spPr>
          <a:xfrm>
            <a:off x="0" y="1255699"/>
            <a:ext cx="6019292" cy="4807421"/>
          </a:xfrm>
          <a:prstGeom prst="rect">
            <a:avLst/>
          </a:prstGeom>
        </p:spPr>
      </p:pic>
      <p:pic>
        <p:nvPicPr>
          <p:cNvPr id="15" name="Picture 14">
            <a:extLst>
              <a:ext uri="{FF2B5EF4-FFF2-40B4-BE49-F238E27FC236}">
                <a16:creationId xmlns:a16="http://schemas.microsoft.com/office/drawing/2014/main" id="{CE943BB0-D4F9-FC94-5D1B-A011B8D80123}"/>
              </a:ext>
            </a:extLst>
          </p:cNvPr>
          <p:cNvPicPr>
            <a:picLocks noChangeAspect="1"/>
          </p:cNvPicPr>
          <p:nvPr/>
        </p:nvPicPr>
        <p:blipFill>
          <a:blip r:embed="rId5"/>
          <a:stretch>
            <a:fillRect/>
          </a:stretch>
        </p:blipFill>
        <p:spPr>
          <a:xfrm>
            <a:off x="5332151" y="1233282"/>
            <a:ext cx="6859849" cy="4807419"/>
          </a:xfrm>
          <a:prstGeom prst="rect">
            <a:avLst/>
          </a:prstGeom>
        </p:spPr>
      </p:pic>
    </p:spTree>
    <p:extLst>
      <p:ext uri="{BB962C8B-B14F-4D97-AF65-F5344CB8AC3E}">
        <p14:creationId xmlns:p14="http://schemas.microsoft.com/office/powerpoint/2010/main" val="29004813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46</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4094162" y="258492"/>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Configuration-3</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B3A3B4D6-4400-3349-C2B5-EDED73557260}"/>
              </a:ext>
            </a:extLst>
          </p:cNvPr>
          <p:cNvPicPr>
            <a:picLocks noChangeAspect="1"/>
          </p:cNvPicPr>
          <p:nvPr/>
        </p:nvPicPr>
        <p:blipFill>
          <a:blip r:embed="rId4"/>
          <a:stretch>
            <a:fillRect/>
          </a:stretch>
        </p:blipFill>
        <p:spPr>
          <a:xfrm>
            <a:off x="6309360" y="1336337"/>
            <a:ext cx="5442442" cy="4738070"/>
          </a:xfrm>
          <a:prstGeom prst="rect">
            <a:avLst/>
          </a:prstGeom>
        </p:spPr>
      </p:pic>
      <p:pic>
        <p:nvPicPr>
          <p:cNvPr id="15" name="Picture 14">
            <a:extLst>
              <a:ext uri="{FF2B5EF4-FFF2-40B4-BE49-F238E27FC236}">
                <a16:creationId xmlns:a16="http://schemas.microsoft.com/office/drawing/2014/main" id="{67EC40A5-1530-4123-4FB8-C478CD35B8B5}"/>
              </a:ext>
            </a:extLst>
          </p:cNvPr>
          <p:cNvPicPr>
            <a:picLocks noChangeAspect="1"/>
          </p:cNvPicPr>
          <p:nvPr/>
        </p:nvPicPr>
        <p:blipFill>
          <a:blip r:embed="rId5"/>
          <a:stretch>
            <a:fillRect/>
          </a:stretch>
        </p:blipFill>
        <p:spPr>
          <a:xfrm>
            <a:off x="348758" y="1336337"/>
            <a:ext cx="5522260" cy="4674659"/>
          </a:xfrm>
          <a:prstGeom prst="rect">
            <a:avLst/>
          </a:prstGeom>
        </p:spPr>
      </p:pic>
    </p:spTree>
    <p:extLst>
      <p:ext uri="{BB962C8B-B14F-4D97-AF65-F5344CB8AC3E}">
        <p14:creationId xmlns:p14="http://schemas.microsoft.com/office/powerpoint/2010/main" val="23046563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47</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4094162" y="258492"/>
            <a:ext cx="3302635"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Configuration-3</a:t>
            </a:r>
            <a:endParaRPr lang="en-IN" sz="3600" dirty="0">
              <a:latin typeface="Cambria" panose="02040503050406030204" pitchFamily="18" charset="0"/>
              <a:ea typeface="Cambria" panose="02040503050406030204" pitchFamily="18" charset="0"/>
            </a:endParaRPr>
          </a:p>
        </p:txBody>
      </p:sp>
      <p:pic>
        <p:nvPicPr>
          <p:cNvPr id="10" name="Picture 9">
            <a:extLst>
              <a:ext uri="{FF2B5EF4-FFF2-40B4-BE49-F238E27FC236}">
                <a16:creationId xmlns:a16="http://schemas.microsoft.com/office/drawing/2014/main" id="{A26D8DD9-89DE-1E35-85CA-3DDE763F70F8}"/>
              </a:ext>
            </a:extLst>
          </p:cNvPr>
          <p:cNvPicPr>
            <a:picLocks noChangeAspect="1"/>
          </p:cNvPicPr>
          <p:nvPr/>
        </p:nvPicPr>
        <p:blipFill>
          <a:blip r:embed="rId4"/>
          <a:stretch>
            <a:fillRect/>
          </a:stretch>
        </p:blipFill>
        <p:spPr>
          <a:xfrm>
            <a:off x="2973627" y="1240714"/>
            <a:ext cx="6519555" cy="4815839"/>
          </a:xfrm>
          <a:prstGeom prst="rect">
            <a:avLst/>
          </a:prstGeom>
        </p:spPr>
      </p:pic>
    </p:spTree>
    <p:extLst>
      <p:ext uri="{BB962C8B-B14F-4D97-AF65-F5344CB8AC3E}">
        <p14:creationId xmlns:p14="http://schemas.microsoft.com/office/powerpoint/2010/main" val="1878981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48</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3910133" y="165139"/>
            <a:ext cx="3993786" cy="646331"/>
          </a:xfrm>
          <a:prstGeom prst="rect">
            <a:avLst/>
          </a:prstGeom>
          <a:noFill/>
        </p:spPr>
        <p:txBody>
          <a:bodyPr wrap="none" rtlCol="0">
            <a:spAutoFit/>
          </a:bodyPr>
          <a:lstStyle/>
          <a:p>
            <a:r>
              <a:rPr lang="en-US" sz="3600" dirty="0">
                <a:latin typeface="Cambria" panose="02040503050406030204" pitchFamily="18" charset="0"/>
                <a:ea typeface="Cambria" panose="02040503050406030204" pitchFamily="18" charset="0"/>
              </a:rPr>
              <a:t>Constraint Analysis</a:t>
            </a:r>
            <a:endParaRPr lang="en-IN" sz="3600" dirty="0">
              <a:latin typeface="Cambria" panose="02040503050406030204" pitchFamily="18" charset="0"/>
              <a:ea typeface="Cambria" panose="02040503050406030204" pitchFamily="18" charset="0"/>
            </a:endParaRPr>
          </a:p>
        </p:txBody>
      </p:sp>
      <p:pic>
        <p:nvPicPr>
          <p:cNvPr id="12" name="Picture 11">
            <a:extLst>
              <a:ext uri="{FF2B5EF4-FFF2-40B4-BE49-F238E27FC236}">
                <a16:creationId xmlns:a16="http://schemas.microsoft.com/office/drawing/2014/main" id="{8DF25079-898D-7F54-604D-3C92F1F35FA0}"/>
              </a:ext>
            </a:extLst>
          </p:cNvPr>
          <p:cNvPicPr>
            <a:picLocks noChangeAspect="1"/>
          </p:cNvPicPr>
          <p:nvPr/>
        </p:nvPicPr>
        <p:blipFill>
          <a:blip r:embed="rId4"/>
          <a:stretch>
            <a:fillRect/>
          </a:stretch>
        </p:blipFill>
        <p:spPr>
          <a:xfrm>
            <a:off x="-55641" y="1156821"/>
            <a:ext cx="6139160" cy="5077885"/>
          </a:xfrm>
          <a:prstGeom prst="rect">
            <a:avLst/>
          </a:prstGeom>
        </p:spPr>
      </p:pic>
      <p:pic>
        <p:nvPicPr>
          <p:cNvPr id="15" name="Picture 14">
            <a:extLst>
              <a:ext uri="{FF2B5EF4-FFF2-40B4-BE49-F238E27FC236}">
                <a16:creationId xmlns:a16="http://schemas.microsoft.com/office/drawing/2014/main" id="{08680157-9531-BBAA-A4D0-FBC54AFD1EBE}"/>
              </a:ext>
            </a:extLst>
          </p:cNvPr>
          <p:cNvPicPr>
            <a:picLocks noChangeAspect="1"/>
          </p:cNvPicPr>
          <p:nvPr/>
        </p:nvPicPr>
        <p:blipFill>
          <a:blip r:embed="rId5"/>
          <a:stretch>
            <a:fillRect/>
          </a:stretch>
        </p:blipFill>
        <p:spPr>
          <a:xfrm>
            <a:off x="5341162" y="1116537"/>
            <a:ext cx="6850838" cy="5023908"/>
          </a:xfrm>
          <a:prstGeom prst="rect">
            <a:avLst/>
          </a:prstGeom>
        </p:spPr>
      </p:pic>
    </p:spTree>
    <p:extLst>
      <p:ext uri="{BB962C8B-B14F-4D97-AF65-F5344CB8AC3E}">
        <p14:creationId xmlns:p14="http://schemas.microsoft.com/office/powerpoint/2010/main" val="3063601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49</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99380F-4F40-EE4E-24A8-3ABC3041361B}"/>
              </a:ext>
            </a:extLst>
          </p:cNvPr>
          <p:cNvSpPr txBox="1"/>
          <p:nvPr/>
        </p:nvSpPr>
        <p:spPr>
          <a:xfrm>
            <a:off x="4016353" y="195916"/>
            <a:ext cx="3458254" cy="646331"/>
          </a:xfrm>
          <a:prstGeom prst="rect">
            <a:avLst/>
          </a:prstGeom>
          <a:noFill/>
        </p:spPr>
        <p:txBody>
          <a:bodyPr wrap="none" rtlCol="0">
            <a:spAutoFit/>
          </a:bodyPr>
          <a:lstStyle/>
          <a:p>
            <a:r>
              <a:rPr lang="en-US" sz="3600" dirty="0" err="1">
                <a:latin typeface="Cambria" panose="02040503050406030204" pitchFamily="18" charset="0"/>
                <a:ea typeface="Cambria" panose="02040503050406030204" pitchFamily="18" charset="0"/>
              </a:rPr>
              <a:t>StabilityAnalysis</a:t>
            </a:r>
            <a:endParaRPr lang="en-IN" sz="36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0B28FBE3-8467-47E8-E1E1-38029F209B17}"/>
              </a:ext>
            </a:extLst>
          </p:cNvPr>
          <p:cNvPicPr>
            <a:picLocks noChangeAspect="1"/>
          </p:cNvPicPr>
          <p:nvPr/>
        </p:nvPicPr>
        <p:blipFill>
          <a:blip r:embed="rId4"/>
          <a:stretch>
            <a:fillRect/>
          </a:stretch>
        </p:blipFill>
        <p:spPr>
          <a:xfrm>
            <a:off x="8153400" y="1370430"/>
            <a:ext cx="4082793" cy="3503951"/>
          </a:xfrm>
          <a:prstGeom prst="rect">
            <a:avLst/>
          </a:prstGeom>
        </p:spPr>
      </p:pic>
      <p:pic>
        <p:nvPicPr>
          <p:cNvPr id="12" name="Picture 11">
            <a:extLst>
              <a:ext uri="{FF2B5EF4-FFF2-40B4-BE49-F238E27FC236}">
                <a16:creationId xmlns:a16="http://schemas.microsoft.com/office/drawing/2014/main" id="{58FC9502-A8AC-B2C6-D396-21F7A9014C0B}"/>
              </a:ext>
            </a:extLst>
          </p:cNvPr>
          <p:cNvPicPr>
            <a:picLocks noChangeAspect="1"/>
          </p:cNvPicPr>
          <p:nvPr/>
        </p:nvPicPr>
        <p:blipFill>
          <a:blip r:embed="rId5"/>
          <a:stretch>
            <a:fillRect/>
          </a:stretch>
        </p:blipFill>
        <p:spPr>
          <a:xfrm>
            <a:off x="4313038" y="1380582"/>
            <a:ext cx="3763757" cy="3493795"/>
          </a:xfrm>
          <a:prstGeom prst="rect">
            <a:avLst/>
          </a:prstGeom>
        </p:spPr>
      </p:pic>
      <p:pic>
        <p:nvPicPr>
          <p:cNvPr id="2" name="Picture 1">
            <a:extLst>
              <a:ext uri="{FF2B5EF4-FFF2-40B4-BE49-F238E27FC236}">
                <a16:creationId xmlns:a16="http://schemas.microsoft.com/office/drawing/2014/main" id="{89784BFB-F5E0-A494-329D-D292B718B47B}"/>
              </a:ext>
            </a:extLst>
          </p:cNvPr>
          <p:cNvPicPr>
            <a:picLocks noChangeAspect="1"/>
          </p:cNvPicPr>
          <p:nvPr/>
        </p:nvPicPr>
        <p:blipFill>
          <a:blip r:embed="rId6"/>
          <a:stretch>
            <a:fillRect/>
          </a:stretch>
        </p:blipFill>
        <p:spPr>
          <a:xfrm>
            <a:off x="-186723" y="1370430"/>
            <a:ext cx="4423157" cy="3503947"/>
          </a:xfrm>
          <a:prstGeom prst="rect">
            <a:avLst/>
          </a:prstGeom>
        </p:spPr>
      </p:pic>
      <p:sp>
        <p:nvSpPr>
          <p:cNvPr id="13" name="TextBox 12">
            <a:extLst>
              <a:ext uri="{FF2B5EF4-FFF2-40B4-BE49-F238E27FC236}">
                <a16:creationId xmlns:a16="http://schemas.microsoft.com/office/drawing/2014/main" id="{85A399F9-8320-6C46-946C-9318ACB414D0}"/>
              </a:ext>
            </a:extLst>
          </p:cNvPr>
          <p:cNvSpPr txBox="1"/>
          <p:nvPr/>
        </p:nvSpPr>
        <p:spPr>
          <a:xfrm>
            <a:off x="1071092" y="5118238"/>
            <a:ext cx="1907525" cy="369332"/>
          </a:xfrm>
          <a:prstGeom prst="rect">
            <a:avLst/>
          </a:prstGeom>
          <a:noFill/>
        </p:spPr>
        <p:txBody>
          <a:bodyPr wrap="square" rtlCol="0">
            <a:spAutoFit/>
          </a:bodyPr>
          <a:lstStyle/>
          <a:p>
            <a:r>
              <a:rPr lang="en-US" dirty="0"/>
              <a:t>Configuration-1</a:t>
            </a:r>
            <a:endParaRPr lang="en-IN" dirty="0"/>
          </a:p>
        </p:txBody>
      </p:sp>
      <p:sp>
        <p:nvSpPr>
          <p:cNvPr id="17" name="TextBox 16">
            <a:extLst>
              <a:ext uri="{FF2B5EF4-FFF2-40B4-BE49-F238E27FC236}">
                <a16:creationId xmlns:a16="http://schemas.microsoft.com/office/drawing/2014/main" id="{68AFD37A-D0E4-0747-011A-7D107F627CAF}"/>
              </a:ext>
            </a:extLst>
          </p:cNvPr>
          <p:cNvSpPr txBox="1"/>
          <p:nvPr/>
        </p:nvSpPr>
        <p:spPr>
          <a:xfrm>
            <a:off x="5325339" y="5108086"/>
            <a:ext cx="1739153" cy="369332"/>
          </a:xfrm>
          <a:prstGeom prst="rect">
            <a:avLst/>
          </a:prstGeom>
          <a:noFill/>
        </p:spPr>
        <p:txBody>
          <a:bodyPr wrap="square" rtlCol="0">
            <a:spAutoFit/>
          </a:bodyPr>
          <a:lstStyle/>
          <a:p>
            <a:r>
              <a:rPr lang="en-US" dirty="0"/>
              <a:t>Configuration-2</a:t>
            </a:r>
            <a:endParaRPr lang="en-IN" dirty="0"/>
          </a:p>
        </p:txBody>
      </p:sp>
      <p:sp>
        <p:nvSpPr>
          <p:cNvPr id="18" name="TextBox 17">
            <a:extLst>
              <a:ext uri="{FF2B5EF4-FFF2-40B4-BE49-F238E27FC236}">
                <a16:creationId xmlns:a16="http://schemas.microsoft.com/office/drawing/2014/main" id="{217744F6-945C-596C-4E21-546B29557D89}"/>
              </a:ext>
            </a:extLst>
          </p:cNvPr>
          <p:cNvSpPr txBox="1"/>
          <p:nvPr/>
        </p:nvSpPr>
        <p:spPr>
          <a:xfrm>
            <a:off x="9325219" y="5016348"/>
            <a:ext cx="1739153" cy="369332"/>
          </a:xfrm>
          <a:prstGeom prst="rect">
            <a:avLst/>
          </a:prstGeom>
          <a:noFill/>
        </p:spPr>
        <p:txBody>
          <a:bodyPr wrap="square" rtlCol="0">
            <a:spAutoFit/>
          </a:bodyPr>
          <a:lstStyle/>
          <a:p>
            <a:r>
              <a:rPr lang="en-US" dirty="0"/>
              <a:t>Configuration-3</a:t>
            </a:r>
            <a:endParaRPr lang="en-IN" dirty="0"/>
          </a:p>
        </p:txBody>
      </p:sp>
    </p:spTree>
    <p:extLst>
      <p:ext uri="{BB962C8B-B14F-4D97-AF65-F5344CB8AC3E}">
        <p14:creationId xmlns:p14="http://schemas.microsoft.com/office/powerpoint/2010/main" val="798591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5</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3228013" y="1546532"/>
            <a:ext cx="18694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a:latin typeface="Times New Roman"/>
                <a:ea typeface="Calibri"/>
                <a:cs typeface="Times New Roman"/>
              </a:rPr>
              <a:t>Objectives</a:t>
            </a:r>
            <a:endParaRPr lang="en-US" sz="2800" i="1">
              <a:solidFill>
                <a:schemeClr val="bg1"/>
              </a:solidFill>
              <a:latin typeface="Times New Roman"/>
              <a:ea typeface="Calibri"/>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4BFAE28-E672-65B4-C176-E863B3A2590B}"/>
              </a:ext>
            </a:extLst>
          </p:cNvPr>
          <p:cNvSpPr txBox="1"/>
          <p:nvPr/>
        </p:nvSpPr>
        <p:spPr>
          <a:xfrm>
            <a:off x="822960" y="2407920"/>
            <a:ext cx="678688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a:latin typeface="Times New Roman"/>
                <a:cs typeface="Times New Roman"/>
              </a:rPr>
              <a:t>Estimation and minimizing the weight and the power requirement of the UAV for better performance</a:t>
            </a:r>
          </a:p>
          <a:p>
            <a:pPr algn="just"/>
            <a:endParaRPr lang="en-US">
              <a:latin typeface="Times New Roman"/>
              <a:cs typeface="Times New Roman"/>
            </a:endParaRPr>
          </a:p>
          <a:p>
            <a:pPr algn="just">
              <a:buChar char="•"/>
            </a:pPr>
            <a:r>
              <a:rPr lang="en-US">
                <a:latin typeface="Times New Roman"/>
                <a:cs typeface="Times New Roman"/>
              </a:rPr>
              <a:t>Selection and implementation of the onboard systems crucial for flight and corresponding power consumed</a:t>
            </a:r>
          </a:p>
          <a:p>
            <a:pPr algn="just"/>
            <a:endParaRPr lang="en-US">
              <a:latin typeface="Times New Roman"/>
              <a:cs typeface="Times New Roman"/>
            </a:endParaRPr>
          </a:p>
          <a:p>
            <a:pPr algn="just">
              <a:buChar char="•"/>
            </a:pPr>
            <a:r>
              <a:rPr lang="en-US">
                <a:latin typeface="Times New Roman"/>
                <a:cs typeface="Times New Roman"/>
              </a:rPr>
              <a:t>Aerodynamic analysis of the UAV designed</a:t>
            </a:r>
          </a:p>
          <a:p>
            <a:pPr algn="just"/>
            <a:endParaRPr lang="en-US">
              <a:latin typeface="Times New Roman"/>
              <a:cs typeface="Times New Roman"/>
            </a:endParaRPr>
          </a:p>
          <a:p>
            <a:pPr algn="just">
              <a:buChar char="•"/>
            </a:pPr>
            <a:r>
              <a:rPr lang="en-US">
                <a:latin typeface="Times New Roman"/>
                <a:cs typeface="Times New Roman"/>
              </a:rPr>
              <a:t>Structural layout and material selection for a lightweight aircraft to support all the loads acting on the UAV</a:t>
            </a:r>
          </a:p>
        </p:txBody>
      </p:sp>
      <p:pic>
        <p:nvPicPr>
          <p:cNvPr id="3" name="Picture 2" descr="A black and white background with dots and lines&#10;&#10;Description automatically generated">
            <a:extLst>
              <a:ext uri="{FF2B5EF4-FFF2-40B4-BE49-F238E27FC236}">
                <a16:creationId xmlns:a16="http://schemas.microsoft.com/office/drawing/2014/main" id="{3F38CD3B-9C4D-4B04-77DB-BBE55F9B1D09}"/>
              </a:ext>
            </a:extLst>
          </p:cNvPr>
          <p:cNvPicPr>
            <a:picLocks noChangeAspect="1"/>
          </p:cNvPicPr>
          <p:nvPr/>
        </p:nvPicPr>
        <p:blipFill>
          <a:blip r:embed="rId4"/>
          <a:stretch>
            <a:fillRect/>
          </a:stretch>
        </p:blipFill>
        <p:spPr>
          <a:xfrm>
            <a:off x="8877863" y="1076960"/>
            <a:ext cx="3316114" cy="5151120"/>
          </a:xfrm>
          <a:prstGeom prst="rect">
            <a:avLst/>
          </a:prstGeom>
        </p:spPr>
      </p:pic>
    </p:spTree>
    <p:extLst>
      <p:ext uri="{BB962C8B-B14F-4D97-AF65-F5344CB8AC3E}">
        <p14:creationId xmlns:p14="http://schemas.microsoft.com/office/powerpoint/2010/main" val="3697097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50</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5689FC0-1BDF-2B62-D473-DB928ADAF7D3}"/>
              </a:ext>
            </a:extLst>
          </p:cNvPr>
          <p:cNvSpPr txBox="1"/>
          <p:nvPr/>
        </p:nvSpPr>
        <p:spPr>
          <a:xfrm>
            <a:off x="985825" y="1957796"/>
            <a:ext cx="10120119" cy="1200329"/>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The main goal of this assignment was the analyses of HALE unmanned aerial vehicles designed for extended flight operations at high altitudes. The main interest of the study was the focus on </a:t>
            </a:r>
            <a:r>
              <a:rPr lang="en-US" dirty="0" err="1">
                <a:latin typeface="Times New Roman" panose="02020603050405020304" pitchFamily="18" charset="0"/>
                <a:cs typeface="Times New Roman" panose="02020603050405020304" pitchFamily="18" charset="0"/>
              </a:rPr>
              <a:t>utilising</a:t>
            </a:r>
            <a:r>
              <a:rPr lang="en-US" dirty="0">
                <a:latin typeface="Times New Roman" panose="02020603050405020304" pitchFamily="18" charset="0"/>
                <a:cs typeface="Times New Roman" panose="02020603050405020304" pitchFamily="18" charset="0"/>
              </a:rPr>
              <a:t> an conventional wing tail configuration for high altitude applications. </a:t>
            </a:r>
          </a:p>
          <a:p>
            <a:pPr marL="285750" indent="-285750">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3CB300E1-E145-B1C5-5B43-E4BE0C9044FD}"/>
              </a:ext>
            </a:extLst>
          </p:cNvPr>
          <p:cNvSpPr txBox="1"/>
          <p:nvPr/>
        </p:nvSpPr>
        <p:spPr>
          <a:xfrm>
            <a:off x="391220" y="1114795"/>
            <a:ext cx="1670650"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Conclusion:</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56879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51</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231640" y="1798320"/>
            <a:ext cx="368808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Times New Roman"/>
                <a:ea typeface="Calibri"/>
                <a:cs typeface="Times New Roman"/>
              </a:rPr>
              <a:t>Presentation Outline</a:t>
            </a:r>
            <a:endParaRPr lang="en-US" sz="2800">
              <a:latin typeface="Times New Roman"/>
              <a:cs typeface="Times New Roman"/>
            </a:endParaRP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768B456-6C3E-F7B3-2CB3-34CC9CBE67D9}"/>
              </a:ext>
            </a:extLst>
          </p:cNvPr>
          <p:cNvSpPr txBox="1"/>
          <p:nvPr/>
        </p:nvSpPr>
        <p:spPr>
          <a:xfrm>
            <a:off x="378643" y="1626233"/>
            <a:ext cx="11434714" cy="4524315"/>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1] Justin Murphy. Military Aircraft Origins to 1918, chapter 1. ABC CLIO, 2005.</a:t>
            </a:r>
          </a:p>
          <a:p>
            <a:r>
              <a:rPr lang="en-IN" dirty="0">
                <a:latin typeface="Times New Roman" panose="02020603050405020304" pitchFamily="18" charset="0"/>
                <a:cs typeface="Times New Roman" panose="02020603050405020304" pitchFamily="18" charset="0"/>
              </a:rPr>
              <a:t>[2] Jim </a:t>
            </a:r>
            <a:r>
              <a:rPr lang="en-IN" dirty="0" err="1">
                <a:latin typeface="Times New Roman" panose="02020603050405020304" pitchFamily="18" charset="0"/>
                <a:cs typeface="Times New Roman" panose="02020603050405020304" pitchFamily="18" charset="0"/>
              </a:rPr>
              <a:t>Garamone</a:t>
            </a:r>
            <a:r>
              <a:rPr lang="en-IN" dirty="0">
                <a:latin typeface="Times New Roman" panose="02020603050405020304" pitchFamily="18" charset="0"/>
                <a:cs typeface="Times New Roman" panose="02020603050405020304" pitchFamily="18" charset="0"/>
              </a:rPr>
              <a:t>. From U.S. Civil War to Afghanistan: A Short History of UAVs. http://www.defense.gov/news/newsarticle.aspx?id=44164, 2002. Accessed: 2015-05-19.</a:t>
            </a:r>
          </a:p>
          <a:p>
            <a:r>
              <a:rPr lang="en-IN" dirty="0">
                <a:latin typeface="Times New Roman" panose="02020603050405020304" pitchFamily="18" charset="0"/>
                <a:cs typeface="Times New Roman" panose="02020603050405020304" pitchFamily="18" charset="0"/>
              </a:rPr>
              <a:t>[3] The Ryan </a:t>
            </a:r>
            <a:r>
              <a:rPr lang="en-IN" dirty="0" err="1">
                <a:latin typeface="Times New Roman" panose="02020603050405020304" pitchFamily="18" charset="0"/>
                <a:cs typeface="Times New Roman" panose="02020603050405020304" pitchFamily="18" charset="0"/>
              </a:rPr>
              <a:t>Firebee</a:t>
            </a:r>
            <a:r>
              <a:rPr lang="en-IN" dirty="0">
                <a:latin typeface="Times New Roman" panose="02020603050405020304" pitchFamily="18" charset="0"/>
                <a:cs typeface="Times New Roman" panose="02020603050405020304" pitchFamily="18" charset="0"/>
              </a:rPr>
              <a:t>: Grandfather to the Modern UAV. </a:t>
            </a:r>
            <a:r>
              <a:rPr lang="en-IN" dirty="0">
                <a:latin typeface="Times New Roman" panose="02020603050405020304" pitchFamily="18" charset="0"/>
                <a:cs typeface="Times New Roman" panose="02020603050405020304" pitchFamily="18" charset="0"/>
                <a:hlinkClick r:id="rId4"/>
              </a:rPr>
              <a:t>http://gizmodo.com/the-ryan-firebeegrandfather-</a:t>
            </a:r>
            <a:r>
              <a:rPr lang="en-IN" dirty="0">
                <a:latin typeface="Times New Roman" panose="02020603050405020304" pitchFamily="18" charset="0"/>
                <a:cs typeface="Times New Roman" panose="02020603050405020304" pitchFamily="18" charset="0"/>
              </a:rPr>
              <a:t> to-the-modern-uav-1155938222, 2013. Accessed: 2015-11-11.</a:t>
            </a:r>
          </a:p>
          <a:p>
            <a:r>
              <a:rPr lang="en-IN" dirty="0">
                <a:latin typeface="Times New Roman" panose="02020603050405020304" pitchFamily="18" charset="0"/>
                <a:cs typeface="Times New Roman" panose="02020603050405020304" pitchFamily="18" charset="0"/>
              </a:rPr>
              <a:t>[4] Consistent Growth for UAV Market to Push Industry Above $ 10 Billion Mark by 2024, IHS Says. </a:t>
            </a:r>
            <a:r>
              <a:rPr lang="en-IN" dirty="0">
                <a:latin typeface="Times New Roman" panose="02020603050405020304" pitchFamily="18" charset="0"/>
                <a:cs typeface="Times New Roman" panose="02020603050405020304" pitchFamily="18" charset="0"/>
                <a:hlinkClick r:id="rId5"/>
              </a:rPr>
              <a:t>http://press.ihs.com/press-release/aerospace-defense-security/consistent-growth-uavmarket-</a:t>
            </a:r>
            <a:r>
              <a:rPr lang="en-IN" dirty="0">
                <a:latin typeface="Times New Roman" panose="02020603050405020304" pitchFamily="18" charset="0"/>
                <a:cs typeface="Times New Roman" panose="02020603050405020304" pitchFamily="18" charset="0"/>
              </a:rPr>
              <a:t> push-industry-above-10-billion, October 2015. Accessed: 2015-10-15.</a:t>
            </a:r>
          </a:p>
          <a:p>
            <a:r>
              <a:rPr lang="en-IN" dirty="0">
                <a:latin typeface="Times New Roman" panose="02020603050405020304" pitchFamily="18" charset="0"/>
                <a:cs typeface="Times New Roman" panose="02020603050405020304" pitchFamily="18" charset="0"/>
              </a:rPr>
              <a:t>[5] TEKEVER drone tracks lava flow at Pico do Fogo volcano capturing dazzling images. http://tekevernews.blogspot.pt/2015/01/tekever-drone-tracks-lava-flow-at-pico.html, January 2015. Accessed: 2015-10-19.</a:t>
            </a:r>
          </a:p>
          <a:p>
            <a:r>
              <a:rPr lang="en-IN" dirty="0">
                <a:latin typeface="Times New Roman" panose="02020603050405020304" pitchFamily="18" charset="0"/>
                <a:cs typeface="Times New Roman" panose="02020603050405020304" pitchFamily="18" charset="0"/>
              </a:rPr>
              <a:t>[6] </a:t>
            </a:r>
            <a:r>
              <a:rPr lang="en-IN" dirty="0" err="1">
                <a:latin typeface="Times New Roman" panose="02020603050405020304" pitchFamily="18" charset="0"/>
                <a:cs typeface="Times New Roman" panose="02020603050405020304" pitchFamily="18" charset="0"/>
              </a:rPr>
              <a:t>Tecnologia</a:t>
            </a:r>
            <a:r>
              <a:rPr lang="en-IN" dirty="0">
                <a:latin typeface="Times New Roman" panose="02020603050405020304" pitchFamily="18" charset="0"/>
                <a:cs typeface="Times New Roman" panose="02020603050405020304" pitchFamily="18" charset="0"/>
              </a:rPr>
              <a:t> da </a:t>
            </a:r>
            <a:r>
              <a:rPr lang="en-IN" dirty="0" err="1">
                <a:latin typeface="Times New Roman" panose="02020603050405020304" pitchFamily="18" charset="0"/>
                <a:cs typeface="Times New Roman" panose="02020603050405020304" pitchFamily="18" charset="0"/>
              </a:rPr>
              <a:t>Universidade</a:t>
            </a:r>
            <a:r>
              <a:rPr lang="en-IN" dirty="0">
                <a:latin typeface="Times New Roman" panose="02020603050405020304" pitchFamily="18" charset="0"/>
                <a:cs typeface="Times New Roman" panose="02020603050405020304" pitchFamily="18" charset="0"/>
              </a:rPr>
              <a:t> de Aveiro </a:t>
            </a:r>
            <a:r>
              <a:rPr lang="en-IN" dirty="0" err="1">
                <a:latin typeface="Times New Roman" panose="02020603050405020304" pitchFamily="18" charset="0"/>
                <a:cs typeface="Times New Roman" panose="02020603050405020304" pitchFamily="18" charset="0"/>
              </a:rPr>
              <a:t>p˜oe</a:t>
            </a:r>
            <a:r>
              <a:rPr lang="en-IN" dirty="0">
                <a:latin typeface="Times New Roman" panose="02020603050405020304" pitchFamily="18" charset="0"/>
                <a:cs typeface="Times New Roman" panose="02020603050405020304" pitchFamily="18" charset="0"/>
              </a:rPr>
              <a:t> drone a </a:t>
            </a:r>
            <a:r>
              <a:rPr lang="en-IN" dirty="0" err="1">
                <a:latin typeface="Times New Roman" panose="02020603050405020304" pitchFamily="18" charset="0"/>
                <a:cs typeface="Times New Roman" panose="02020603050405020304" pitchFamily="18" charset="0"/>
              </a:rPr>
              <a:t>vigiar</a:t>
            </a:r>
            <a:r>
              <a:rPr lang="en-IN" dirty="0">
                <a:latin typeface="Times New Roman" panose="02020603050405020304" pitchFamily="18" charset="0"/>
                <a:cs typeface="Times New Roman" panose="02020603050405020304" pitchFamily="18" charset="0"/>
              </a:rPr>
              <a:t> as </a:t>
            </a:r>
            <a:r>
              <a:rPr lang="en-IN" dirty="0" err="1">
                <a:latin typeface="Times New Roman" panose="02020603050405020304" pitchFamily="18" charset="0"/>
                <a:cs typeface="Times New Roman" panose="02020603050405020304" pitchFamily="18" charset="0"/>
              </a:rPr>
              <a:t>florestas</a:t>
            </a:r>
            <a:r>
              <a:rPr lang="en-IN"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hlinkClick r:id="rId6"/>
              </a:rPr>
              <a:t>http://www.publico.pt/tecnologia/noticia/tecnologia-da-universidade-de-aveiro-poe-drone-avigiar-</a:t>
            </a:r>
            <a:r>
              <a:rPr lang="en-IN" dirty="0">
                <a:latin typeface="Times New Roman" panose="02020603050405020304" pitchFamily="18" charset="0"/>
                <a:cs typeface="Times New Roman" panose="02020603050405020304" pitchFamily="18" charset="0"/>
              </a:rPr>
              <a:t> as-florestas-1693988, April 2015. Accessed: 2015-10-19.</a:t>
            </a:r>
          </a:p>
          <a:p>
            <a:r>
              <a:rPr lang="en-IN" dirty="0">
                <a:latin typeface="Times New Roman" panose="02020603050405020304" pitchFamily="18" charset="0"/>
                <a:cs typeface="Times New Roman" panose="02020603050405020304" pitchFamily="18" charset="0"/>
              </a:rPr>
              <a:t>[8] DHL parcelcopter launches initial operations for research purposes. http://www.dhl.com/en/press/releases/releases 2014/group/</a:t>
            </a:r>
            <a:r>
              <a:rPr lang="en-IN" dirty="0" err="1">
                <a:latin typeface="Times New Roman" panose="02020603050405020304" pitchFamily="18" charset="0"/>
                <a:cs typeface="Times New Roman" panose="02020603050405020304" pitchFamily="18" charset="0"/>
              </a:rPr>
              <a:t>dhl</a:t>
            </a:r>
            <a:r>
              <a:rPr lang="en-IN" dirty="0">
                <a:latin typeface="Times New Roman" panose="02020603050405020304" pitchFamily="18" charset="0"/>
                <a:cs typeface="Times New Roman" panose="02020603050405020304" pitchFamily="18" charset="0"/>
              </a:rPr>
              <a:t> parcelcopter launches initial operations for research purposes.html, September 2014. Accessed: 2015-10-16.</a:t>
            </a:r>
          </a:p>
        </p:txBody>
      </p:sp>
      <p:sp>
        <p:nvSpPr>
          <p:cNvPr id="15" name="TextBox 14">
            <a:extLst>
              <a:ext uri="{FF2B5EF4-FFF2-40B4-BE49-F238E27FC236}">
                <a16:creationId xmlns:a16="http://schemas.microsoft.com/office/drawing/2014/main" id="{40C489EB-A576-9CF4-B181-4F6295FD7F29}"/>
              </a:ext>
            </a:extLst>
          </p:cNvPr>
          <p:cNvSpPr txBox="1"/>
          <p:nvPr/>
        </p:nvSpPr>
        <p:spPr>
          <a:xfrm>
            <a:off x="391220" y="1095626"/>
            <a:ext cx="1635384"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References:</a:t>
            </a:r>
            <a:endParaRPr lang="en-IN"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737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6</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849423" y="1116409"/>
            <a:ext cx="23055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latin typeface="Times New Roman"/>
                <a:ea typeface="Calibri"/>
                <a:cs typeface="Times New Roman"/>
              </a:rPr>
              <a:t>Market Study</a:t>
            </a:r>
          </a:p>
        </p:txBody>
      </p:sp>
      <p:sp>
        <p:nvSpPr>
          <p:cNvPr id="13" name="TextBox 12">
            <a:extLst>
              <a:ext uri="{FF2B5EF4-FFF2-40B4-BE49-F238E27FC236}">
                <a16:creationId xmlns:a16="http://schemas.microsoft.com/office/drawing/2014/main" id="{0938C8FA-5134-85CC-CC65-726E2E4AD884}"/>
              </a:ext>
            </a:extLst>
          </p:cNvPr>
          <p:cNvSpPr txBox="1"/>
          <p:nvPr/>
        </p:nvSpPr>
        <p:spPr>
          <a:xfrm>
            <a:off x="543560" y="2611119"/>
            <a:ext cx="368808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a:solidFill>
                  <a:schemeClr val="bg1"/>
                </a:solidFill>
                <a:latin typeface="Times New Roman"/>
                <a:ea typeface="Calibri"/>
                <a:cs typeface="Times New Roman"/>
              </a:rPr>
              <a:t>Hale UAV</a:t>
            </a:r>
            <a:endParaRPr lang="en-US">
              <a:solidFill>
                <a:schemeClr val="bg1"/>
              </a:solidFill>
            </a:endParaRPr>
          </a:p>
          <a:p>
            <a:pPr marL="342900" indent="-342900">
              <a:buFont typeface="Arial"/>
              <a:buChar char="•"/>
            </a:pPr>
            <a:r>
              <a:rPr lang="en-US" sz="2000">
                <a:solidFill>
                  <a:schemeClr val="bg1"/>
                </a:solidFill>
                <a:latin typeface="Times New Roman"/>
                <a:ea typeface="Calibri"/>
                <a:cs typeface="Times New Roman"/>
              </a:rPr>
              <a:t>Objectives</a:t>
            </a:r>
          </a:p>
          <a:p>
            <a:pPr marL="342900" indent="-342900">
              <a:buFont typeface="Arial"/>
              <a:buChar char="•"/>
            </a:pPr>
            <a:r>
              <a:rPr lang="en-US" sz="2000">
                <a:solidFill>
                  <a:schemeClr val="bg1"/>
                </a:solidFill>
                <a:latin typeface="Times New Roman"/>
                <a:ea typeface="Calibri"/>
                <a:cs typeface="Times New Roman"/>
              </a:rPr>
              <a:t>UAV Comparision</a:t>
            </a:r>
          </a:p>
          <a:p>
            <a:pPr marL="342900" indent="-342900">
              <a:buFont typeface="Arial"/>
              <a:buChar char="•"/>
            </a:pPr>
            <a:r>
              <a:rPr lang="en-US" sz="2000">
                <a:solidFill>
                  <a:schemeClr val="bg1"/>
                </a:solidFill>
                <a:latin typeface="Times New Roman"/>
                <a:ea typeface="Calibri"/>
                <a:cs typeface="Times New Roman"/>
              </a:rPr>
              <a:t>Design Methodology</a:t>
            </a:r>
          </a:p>
          <a:p>
            <a:pPr marL="342900" indent="-342900">
              <a:buFont typeface="Arial"/>
              <a:buChar char="•"/>
            </a:pPr>
            <a:r>
              <a:rPr lang="en-US" sz="2000">
                <a:solidFill>
                  <a:schemeClr val="bg1"/>
                </a:solidFill>
                <a:latin typeface="Times New Roman"/>
                <a:ea typeface="Calibri"/>
                <a:cs typeface="Times New Roman"/>
              </a:rPr>
              <a:t>Conclusion</a:t>
            </a:r>
          </a:p>
          <a:p>
            <a:pPr marL="342900" indent="-342900">
              <a:buFont typeface="Arial"/>
              <a:buChar char="•"/>
            </a:pPr>
            <a:r>
              <a:rPr lang="en-US" sz="2000">
                <a:solidFill>
                  <a:schemeClr val="bg1"/>
                </a:solidFill>
                <a:latin typeface="Times New Roman"/>
                <a:ea typeface="Calibri"/>
                <a:cs typeface="Times New Roman"/>
              </a:rPr>
              <a:t>Reference</a:t>
            </a:r>
          </a:p>
          <a:p>
            <a:pPr marL="342900" indent="-342900">
              <a:buFont typeface="Arial"/>
              <a:buChar char="•"/>
            </a:pPr>
            <a:endParaRPr lang="en-US" sz="2000">
              <a:solidFill>
                <a:schemeClr val="bg1"/>
              </a:solidFill>
              <a:latin typeface="Times New Roman"/>
              <a:ea typeface="Calibri"/>
              <a:cs typeface="Times New Roman"/>
            </a:endParaRPr>
          </a:p>
          <a:p>
            <a:endParaRPr lang="en-US" sz="2000">
              <a:solidFill>
                <a:schemeClr val="bg1"/>
              </a:solidFill>
              <a:latin typeface="Times New Roman"/>
              <a:ea typeface="Calibri"/>
              <a:cs typeface="Times New Roman"/>
            </a:endParaRPr>
          </a:p>
        </p:txBody>
      </p:sp>
      <p:cxnSp>
        <p:nvCxnSpPr>
          <p:cNvPr id="14" name="Straight Arrow Connector 13">
            <a:extLst>
              <a:ext uri="{FF2B5EF4-FFF2-40B4-BE49-F238E27FC236}">
                <a16:creationId xmlns:a16="http://schemas.microsoft.com/office/drawing/2014/main" id="{373E7995-C5A4-E7D5-F5B9-162E0B21F693}"/>
              </a:ext>
            </a:extLst>
          </p:cNvPr>
          <p:cNvCxnSpPr/>
          <p:nvPr/>
        </p:nvCxnSpPr>
        <p:spPr>
          <a:xfrm flipV="1">
            <a:off x="3789680" y="2270760"/>
            <a:ext cx="3911600" cy="10160"/>
          </a:xfrm>
          <a:prstGeom prst="straightConnector1">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A screenshot of a computer&#10;&#10;Description automatically generated">
            <a:extLst>
              <a:ext uri="{FF2B5EF4-FFF2-40B4-BE49-F238E27FC236}">
                <a16:creationId xmlns:a16="http://schemas.microsoft.com/office/drawing/2014/main" id="{223F3457-A92A-FBBF-A00D-16CA9C23CC68}"/>
              </a:ext>
            </a:extLst>
          </p:cNvPr>
          <p:cNvPicPr>
            <a:picLocks noChangeAspect="1"/>
          </p:cNvPicPr>
          <p:nvPr/>
        </p:nvPicPr>
        <p:blipFill rotWithShape="1">
          <a:blip r:embed="rId4"/>
          <a:srcRect l="42945" r="31791" b="64801"/>
          <a:stretch/>
        </p:blipFill>
        <p:spPr>
          <a:xfrm>
            <a:off x="4386920" y="2388871"/>
            <a:ext cx="3505952" cy="2259531"/>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7DD4C98D-02AA-7A42-060D-362C920D4930}"/>
              </a:ext>
            </a:extLst>
          </p:cNvPr>
          <p:cNvPicPr>
            <a:picLocks noChangeAspect="1"/>
          </p:cNvPicPr>
          <p:nvPr/>
        </p:nvPicPr>
        <p:blipFill rotWithShape="1">
          <a:blip r:embed="rId4"/>
          <a:srcRect l="17685" r="57051" b="64801"/>
          <a:stretch/>
        </p:blipFill>
        <p:spPr>
          <a:xfrm>
            <a:off x="283728" y="3777211"/>
            <a:ext cx="3505952" cy="2259531"/>
          </a:xfrm>
          <a:prstGeom prst="rect">
            <a:avLst/>
          </a:prstGeom>
        </p:spPr>
      </p:pic>
      <p:pic>
        <p:nvPicPr>
          <p:cNvPr id="17" name="Picture 16" descr="A screenshot of a computer&#10;&#10;Description automatically generated">
            <a:extLst>
              <a:ext uri="{FF2B5EF4-FFF2-40B4-BE49-F238E27FC236}">
                <a16:creationId xmlns:a16="http://schemas.microsoft.com/office/drawing/2014/main" id="{C868118D-DA7B-CAF6-6EEF-8047AB97E30D}"/>
              </a:ext>
            </a:extLst>
          </p:cNvPr>
          <p:cNvPicPr>
            <a:picLocks noChangeAspect="1"/>
          </p:cNvPicPr>
          <p:nvPr/>
        </p:nvPicPr>
        <p:blipFill rotWithShape="1">
          <a:blip r:embed="rId4"/>
          <a:srcRect l="67438" r="7298" b="64801"/>
          <a:stretch/>
        </p:blipFill>
        <p:spPr>
          <a:xfrm>
            <a:off x="8334832" y="3756196"/>
            <a:ext cx="3505952" cy="2259531"/>
          </a:xfrm>
          <a:prstGeom prst="rect">
            <a:avLst/>
          </a:prstGeom>
        </p:spPr>
      </p:pic>
      <p:pic>
        <p:nvPicPr>
          <p:cNvPr id="18" name="Picture 17" descr="A collage of a plane and a solar panel&#10;&#10;Description automatically generated">
            <a:extLst>
              <a:ext uri="{FF2B5EF4-FFF2-40B4-BE49-F238E27FC236}">
                <a16:creationId xmlns:a16="http://schemas.microsoft.com/office/drawing/2014/main" id="{D75BE7E8-C583-F063-2B81-A44D3BBA2DA0}"/>
              </a:ext>
            </a:extLst>
          </p:cNvPr>
          <p:cNvPicPr>
            <a:picLocks noChangeAspect="1"/>
          </p:cNvPicPr>
          <p:nvPr/>
        </p:nvPicPr>
        <p:blipFill rotWithShape="1">
          <a:blip r:embed="rId5"/>
          <a:srcRect l="4918" t="4118" r="54401" b="24867"/>
          <a:stretch/>
        </p:blipFill>
        <p:spPr>
          <a:xfrm>
            <a:off x="305200" y="1941611"/>
            <a:ext cx="3505952" cy="1814585"/>
          </a:xfrm>
          <a:prstGeom prst="rect">
            <a:avLst/>
          </a:prstGeom>
        </p:spPr>
      </p:pic>
      <p:pic>
        <p:nvPicPr>
          <p:cNvPr id="19" name="Picture 18">
            <a:extLst>
              <a:ext uri="{FF2B5EF4-FFF2-40B4-BE49-F238E27FC236}">
                <a16:creationId xmlns:a16="http://schemas.microsoft.com/office/drawing/2014/main" id="{568952C6-8B0D-8713-822A-BFF28067F543}"/>
              </a:ext>
            </a:extLst>
          </p:cNvPr>
          <p:cNvPicPr>
            <a:picLocks noChangeAspect="1"/>
          </p:cNvPicPr>
          <p:nvPr/>
        </p:nvPicPr>
        <p:blipFill rotWithShape="1">
          <a:blip r:embed="rId6"/>
          <a:srcRect l="53673"/>
          <a:stretch/>
        </p:blipFill>
        <p:spPr>
          <a:xfrm>
            <a:off x="8263886" y="2004325"/>
            <a:ext cx="3384554" cy="1777907"/>
          </a:xfrm>
          <a:prstGeom prst="rect">
            <a:avLst/>
          </a:prstGeom>
        </p:spPr>
      </p:pic>
      <p:sp>
        <p:nvSpPr>
          <p:cNvPr id="20" name="TextBox 19">
            <a:extLst>
              <a:ext uri="{FF2B5EF4-FFF2-40B4-BE49-F238E27FC236}">
                <a16:creationId xmlns:a16="http://schemas.microsoft.com/office/drawing/2014/main" id="{5CC68411-9F73-F43D-49CF-AF6E10D08322}"/>
              </a:ext>
            </a:extLst>
          </p:cNvPr>
          <p:cNvSpPr txBox="1"/>
          <p:nvPr/>
        </p:nvSpPr>
        <p:spPr>
          <a:xfrm>
            <a:off x="1291471" y="1551634"/>
            <a:ext cx="18099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panose="020B0604020202020204" pitchFamily="34" charset="0"/>
                <a:ea typeface="Calibri"/>
                <a:cs typeface="Arial" panose="020B0604020202020204" pitchFamily="34" charset="0"/>
              </a:rPr>
              <a:t>pathfinder</a:t>
            </a:r>
          </a:p>
        </p:txBody>
      </p:sp>
      <p:sp>
        <p:nvSpPr>
          <p:cNvPr id="21" name="TextBox 20">
            <a:extLst>
              <a:ext uri="{FF2B5EF4-FFF2-40B4-BE49-F238E27FC236}">
                <a16:creationId xmlns:a16="http://schemas.microsoft.com/office/drawing/2014/main" id="{925E79EC-FEB7-7692-AA76-E2B1E7744B15}"/>
              </a:ext>
            </a:extLst>
          </p:cNvPr>
          <p:cNvSpPr txBox="1"/>
          <p:nvPr/>
        </p:nvSpPr>
        <p:spPr>
          <a:xfrm>
            <a:off x="9543853" y="1604215"/>
            <a:ext cx="18099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Arial" panose="020B0604020202020204" pitchFamily="34" charset="0"/>
                <a:ea typeface="Calibri"/>
                <a:cs typeface="Arial" panose="020B0604020202020204" pitchFamily="34" charset="0"/>
              </a:rPr>
              <a:t>Helios</a:t>
            </a:r>
          </a:p>
        </p:txBody>
      </p:sp>
    </p:spTree>
    <p:extLst>
      <p:ext uri="{BB962C8B-B14F-4D97-AF65-F5344CB8AC3E}">
        <p14:creationId xmlns:p14="http://schemas.microsoft.com/office/powerpoint/2010/main" val="1173610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7</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858850" y="1037121"/>
            <a:ext cx="23055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latin typeface="Times New Roman"/>
                <a:ea typeface="Calibri"/>
                <a:cs typeface="Times New Roman"/>
              </a:rPr>
              <a:t>Market Study</a:t>
            </a:r>
          </a:p>
        </p:txBody>
      </p:sp>
      <p:graphicFrame>
        <p:nvGraphicFramePr>
          <p:cNvPr id="25" name="Table 24">
            <a:extLst>
              <a:ext uri="{FF2B5EF4-FFF2-40B4-BE49-F238E27FC236}">
                <a16:creationId xmlns:a16="http://schemas.microsoft.com/office/drawing/2014/main" id="{6E88D9AD-2491-4BDF-79AD-6C98435AE4C0}"/>
              </a:ext>
            </a:extLst>
          </p:cNvPr>
          <p:cNvGraphicFramePr>
            <a:graphicFrameLocks noGrp="1"/>
          </p:cNvGraphicFramePr>
          <p:nvPr>
            <p:extLst>
              <p:ext uri="{D42A27DB-BD31-4B8C-83A1-F6EECF244321}">
                <p14:modId xmlns:p14="http://schemas.microsoft.com/office/powerpoint/2010/main" val="3361932785"/>
              </p:ext>
            </p:extLst>
          </p:nvPr>
        </p:nvGraphicFramePr>
        <p:xfrm>
          <a:off x="133654" y="1607633"/>
          <a:ext cx="11755911" cy="4419961"/>
        </p:xfrm>
        <a:graphic>
          <a:graphicData uri="http://schemas.openxmlformats.org/drawingml/2006/table">
            <a:tbl>
              <a:tblPr>
                <a:tableStyleId>{5C22544A-7EE6-4342-B048-85BDC9FD1C3A}</a:tableStyleId>
              </a:tblPr>
              <a:tblGrid>
                <a:gridCol w="3772118">
                  <a:extLst>
                    <a:ext uri="{9D8B030D-6E8A-4147-A177-3AD203B41FA5}">
                      <a16:colId xmlns:a16="http://schemas.microsoft.com/office/drawing/2014/main" val="3436022666"/>
                    </a:ext>
                  </a:extLst>
                </a:gridCol>
                <a:gridCol w="1258529">
                  <a:extLst>
                    <a:ext uri="{9D8B030D-6E8A-4147-A177-3AD203B41FA5}">
                      <a16:colId xmlns:a16="http://schemas.microsoft.com/office/drawing/2014/main" val="1806662728"/>
                    </a:ext>
                  </a:extLst>
                </a:gridCol>
                <a:gridCol w="1582994">
                  <a:extLst>
                    <a:ext uri="{9D8B030D-6E8A-4147-A177-3AD203B41FA5}">
                      <a16:colId xmlns:a16="http://schemas.microsoft.com/office/drawing/2014/main" val="2665971024"/>
                    </a:ext>
                  </a:extLst>
                </a:gridCol>
                <a:gridCol w="1366684">
                  <a:extLst>
                    <a:ext uri="{9D8B030D-6E8A-4147-A177-3AD203B41FA5}">
                      <a16:colId xmlns:a16="http://schemas.microsoft.com/office/drawing/2014/main" val="404703950"/>
                    </a:ext>
                  </a:extLst>
                </a:gridCol>
                <a:gridCol w="1268361">
                  <a:extLst>
                    <a:ext uri="{9D8B030D-6E8A-4147-A177-3AD203B41FA5}">
                      <a16:colId xmlns:a16="http://schemas.microsoft.com/office/drawing/2014/main" val="2794963398"/>
                    </a:ext>
                  </a:extLst>
                </a:gridCol>
                <a:gridCol w="1307690">
                  <a:extLst>
                    <a:ext uri="{9D8B030D-6E8A-4147-A177-3AD203B41FA5}">
                      <a16:colId xmlns:a16="http://schemas.microsoft.com/office/drawing/2014/main" val="2523533212"/>
                    </a:ext>
                  </a:extLst>
                </a:gridCol>
                <a:gridCol w="1199535">
                  <a:extLst>
                    <a:ext uri="{9D8B030D-6E8A-4147-A177-3AD203B41FA5}">
                      <a16:colId xmlns:a16="http://schemas.microsoft.com/office/drawing/2014/main" val="698785694"/>
                    </a:ext>
                  </a:extLst>
                </a:gridCol>
              </a:tblGrid>
              <a:tr h="262993">
                <a:tc>
                  <a:txBody>
                    <a:bodyPr/>
                    <a:lstStyle/>
                    <a:p>
                      <a:pPr algn="ctr" fontAlgn="ctr"/>
                      <a:r>
                        <a:rPr lang="en-IN" sz="1400" u="none" strike="noStrike" dirty="0">
                          <a:effectLst/>
                        </a:rPr>
                        <a:t>Names</a:t>
                      </a:r>
                      <a:endParaRPr lang="en-IN" sz="1400" b="1" i="0" u="none" strike="noStrike" dirty="0">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dirty="0">
                          <a:effectLst/>
                        </a:rPr>
                        <a:t>Pathfinder</a:t>
                      </a:r>
                      <a:endParaRPr lang="en-IN" sz="1400" b="1" i="0" u="none" strike="noStrike" dirty="0">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a:effectLst/>
                        </a:rPr>
                        <a:t>Helios HP03</a:t>
                      </a:r>
                      <a:endParaRPr lang="en-IN" sz="1400" b="1" i="0" u="none" strike="noStrike">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a:effectLst/>
                        </a:rPr>
                        <a:t>Zephyr</a:t>
                      </a:r>
                      <a:endParaRPr lang="en-IN" sz="1400" b="1" i="0" u="none" strike="noStrike">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a:effectLst/>
                        </a:rPr>
                        <a:t>Airbus Zephyr</a:t>
                      </a:r>
                      <a:endParaRPr lang="en-IN" sz="1400" b="1" i="0" u="none" strike="noStrike">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a:effectLst/>
                        </a:rPr>
                        <a:t>Global Observer</a:t>
                      </a:r>
                      <a:endParaRPr lang="en-IN" sz="1400" b="1" i="0" u="none" strike="noStrike">
                        <a:solidFill>
                          <a:srgbClr val="202122"/>
                        </a:solidFill>
                        <a:effectLst/>
                        <a:latin typeface="Arial" panose="020B0604020202020204" pitchFamily="34" charset="0"/>
                      </a:endParaRPr>
                    </a:p>
                  </a:txBody>
                  <a:tcPr marL="0" marR="0" marT="0" marB="0" anchor="ctr"/>
                </a:tc>
                <a:tc>
                  <a:txBody>
                    <a:bodyPr/>
                    <a:lstStyle/>
                    <a:p>
                      <a:pPr algn="ctr" fontAlgn="ctr"/>
                      <a:r>
                        <a:rPr lang="en-IN" sz="1400" u="none" strike="noStrike">
                          <a:effectLst/>
                        </a:rPr>
                        <a:t>Odysseus</a:t>
                      </a:r>
                      <a:endParaRPr lang="en-IN" sz="1400" b="1"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3347084458"/>
                  </a:ext>
                </a:extLst>
              </a:tr>
              <a:tr h="394489">
                <a:tc>
                  <a:txBody>
                    <a:bodyPr/>
                    <a:lstStyle/>
                    <a:p>
                      <a:pPr algn="l" fontAlgn="ctr"/>
                      <a:r>
                        <a:rPr lang="en-IN" sz="1400" u="none" strike="noStrike">
                          <a:effectLst/>
                        </a:rPr>
                        <a:t>Fuselage Length (m)</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3.6</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5</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3.6</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25</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b"/>
                      <a:r>
                        <a:rPr lang="en-IN" sz="1400" u="none" strike="noStrike">
                          <a:effectLst/>
                        </a:rPr>
                        <a:t>21</a:t>
                      </a:r>
                      <a:endParaRPr lang="en-IN" sz="1400" b="0" i="0" u="none" strike="noStrike">
                        <a:solidFill>
                          <a:srgbClr val="000000"/>
                        </a:solidFill>
                        <a:effectLst/>
                        <a:latin typeface="Arial" panose="020B0604020202020204" pitchFamily="34" charset="0"/>
                      </a:endParaRPr>
                    </a:p>
                  </a:txBody>
                  <a:tcPr marL="0" marR="0" marT="0" marB="0" anchor="b"/>
                </a:tc>
                <a:tc>
                  <a:txBody>
                    <a:bodyPr/>
                    <a:lstStyle/>
                    <a:p>
                      <a:pPr algn="r" fontAlgn="ctr"/>
                      <a:r>
                        <a:rPr lang="en-IN" sz="1400" u="none" strike="noStrike" dirty="0">
                          <a:effectLst/>
                        </a:rPr>
                        <a:t>35</a:t>
                      </a:r>
                      <a:endParaRPr lang="en-IN" sz="1400" b="0" i="0" u="none" strike="noStrike" dirty="0">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449105065"/>
                  </a:ext>
                </a:extLst>
              </a:tr>
              <a:tr h="394489">
                <a:tc>
                  <a:txBody>
                    <a:bodyPr/>
                    <a:lstStyle/>
                    <a:p>
                      <a:pPr algn="l" fontAlgn="ctr"/>
                      <a:r>
                        <a:rPr lang="en-IN" sz="1400" u="none" strike="noStrike">
                          <a:effectLst/>
                        </a:rPr>
                        <a:t>Chord (m)</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2.4</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2.4</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2.4</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2.4</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3</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5</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2355976483"/>
                  </a:ext>
                </a:extLst>
              </a:tr>
              <a:tr h="394489">
                <a:tc>
                  <a:txBody>
                    <a:bodyPr/>
                    <a:lstStyle/>
                    <a:p>
                      <a:pPr algn="l" fontAlgn="ctr"/>
                      <a:r>
                        <a:rPr lang="en-IN" sz="1400" u="none" strike="noStrike">
                          <a:effectLst/>
                        </a:rPr>
                        <a:t>Endurance(day)</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26</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26</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7</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90</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963805972"/>
                  </a:ext>
                </a:extLst>
              </a:tr>
              <a:tr h="292879">
                <a:tc>
                  <a:txBody>
                    <a:bodyPr/>
                    <a:lstStyle/>
                    <a:p>
                      <a:pPr algn="l" fontAlgn="ctr"/>
                      <a:r>
                        <a:rPr lang="en-IN" sz="1400" u="none" strike="noStrike">
                          <a:effectLst/>
                        </a:rPr>
                        <a:t>Wingspan (m)</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29.5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30</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25</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53</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74</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2592233304"/>
                  </a:ext>
                </a:extLst>
              </a:tr>
              <a:tr h="239085">
                <a:tc>
                  <a:txBody>
                    <a:bodyPr/>
                    <a:lstStyle/>
                    <a:p>
                      <a:pPr algn="l" fontAlgn="ctr"/>
                      <a:r>
                        <a:rPr lang="en-IN" sz="1400" u="none" strike="noStrike">
                          <a:effectLst/>
                        </a:rPr>
                        <a:t>Aspect ratio</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12</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12</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18</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15</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1731957521"/>
                  </a:ext>
                </a:extLst>
              </a:tr>
              <a:tr h="310810">
                <a:tc>
                  <a:txBody>
                    <a:bodyPr/>
                    <a:lstStyle/>
                    <a:p>
                      <a:pPr algn="l" fontAlgn="ctr"/>
                      <a:r>
                        <a:rPr lang="en-IN" sz="1400" u="none" strike="noStrike" dirty="0">
                          <a:effectLst/>
                        </a:rPr>
                        <a:t>Max altitude (km)</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21</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20</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21</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23</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b"/>
                      <a:r>
                        <a:rPr lang="en-IN" sz="1400" u="none" strike="noStrike">
                          <a:effectLst/>
                        </a:rPr>
                        <a:t>20</a:t>
                      </a:r>
                      <a:endParaRPr lang="en-IN" sz="1400" b="0" i="0" u="none" strike="noStrike">
                        <a:solidFill>
                          <a:srgbClr val="000000"/>
                        </a:solidFill>
                        <a:effectLst/>
                        <a:latin typeface="Arial" panose="020B0604020202020204" pitchFamily="34" charset="0"/>
                      </a:endParaRPr>
                    </a:p>
                  </a:txBody>
                  <a:tcPr marL="0" marR="0" marT="0" marB="0" anchor="b"/>
                </a:tc>
                <a:tc>
                  <a:txBody>
                    <a:bodyPr/>
                    <a:lstStyle/>
                    <a:p>
                      <a:pPr algn="r" fontAlgn="ctr"/>
                      <a:r>
                        <a:rPr lang="en-IN" sz="1400" u="none" strike="noStrike">
                          <a:effectLst/>
                        </a:rPr>
                        <a:t>20</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11540132"/>
                  </a:ext>
                </a:extLst>
              </a:tr>
              <a:tr h="268970">
                <a:tc>
                  <a:txBody>
                    <a:bodyPr/>
                    <a:lstStyle/>
                    <a:p>
                      <a:pPr algn="l" fontAlgn="ctr"/>
                      <a:r>
                        <a:rPr lang="en-IN" sz="1400" u="none" strike="noStrike">
                          <a:effectLst/>
                        </a:rPr>
                        <a:t>Max. weight (kg)</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252</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1052</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62</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140</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b"/>
                      <a:r>
                        <a:rPr lang="en-IN" sz="1400" u="none" strike="noStrike">
                          <a:effectLst/>
                        </a:rPr>
                        <a:t>1225</a:t>
                      </a:r>
                      <a:endParaRPr lang="en-IN" sz="1400" b="0" i="0" u="none" strike="noStrike">
                        <a:solidFill>
                          <a:srgbClr val="000000"/>
                        </a:solidFill>
                        <a:effectLst/>
                        <a:latin typeface="Arial" panose="020B0604020202020204" pitchFamily="34" charset="0"/>
                      </a:endParaRPr>
                    </a:p>
                  </a:txBody>
                  <a:tcPr marL="0" marR="0" marT="0" marB="0" anchor="b"/>
                </a:tc>
                <a:tc>
                  <a:txBody>
                    <a:bodyPr/>
                    <a:lstStyle/>
                    <a:p>
                      <a:pPr algn="r" fontAlgn="ctr"/>
                      <a:r>
                        <a:rPr lang="en-IN" sz="1400" u="none" strike="noStrike">
                          <a:effectLst/>
                        </a:rPr>
                        <a:t>880</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456610506"/>
                  </a:ext>
                </a:extLst>
              </a:tr>
              <a:tr h="239085">
                <a:tc>
                  <a:txBody>
                    <a:bodyPr/>
                    <a:lstStyle/>
                    <a:p>
                      <a:pPr algn="l" fontAlgn="ctr"/>
                      <a:r>
                        <a:rPr lang="en-IN" sz="1400" u="none" strike="noStrike">
                          <a:effectLst/>
                        </a:rPr>
                        <a:t>Payload (kg)</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45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90</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a:effectLst/>
                        </a:rPr>
                        <a:t>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r" fontAlgn="ctr"/>
                      <a:r>
                        <a:rPr lang="en-IN" sz="1400" u="none" strike="noStrike" dirty="0">
                          <a:effectLst/>
                        </a:rPr>
                        <a:t>5</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r" fontAlgn="b"/>
                      <a:r>
                        <a:rPr lang="en-IN" sz="1400" u="none" strike="noStrike">
                          <a:effectLst/>
                        </a:rPr>
                        <a:t>180</a:t>
                      </a:r>
                      <a:endParaRPr lang="en-IN" sz="1400" b="0" i="0" u="none" strike="noStrike">
                        <a:solidFill>
                          <a:srgbClr val="000000"/>
                        </a:solidFill>
                        <a:effectLst/>
                        <a:latin typeface="Arial" panose="020B0604020202020204" pitchFamily="34" charset="0"/>
                      </a:endParaRPr>
                    </a:p>
                  </a:txBody>
                  <a:tcPr marL="0" marR="0" marT="0" marB="0" anchor="b"/>
                </a:tc>
                <a:tc>
                  <a:txBody>
                    <a:bodyPr/>
                    <a:lstStyle/>
                    <a:p>
                      <a:pPr algn="r" fontAlgn="ctr"/>
                      <a:r>
                        <a:rPr lang="en-IN" sz="1400" u="none" strike="noStrike">
                          <a:effectLst/>
                        </a:rPr>
                        <a:t>25</a:t>
                      </a:r>
                      <a:endParaRPr lang="en-IN" sz="1400" b="0" i="0" u="none" strike="noStrike">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3316892853"/>
                  </a:ext>
                </a:extLst>
              </a:tr>
              <a:tr h="203222">
                <a:tc>
                  <a:txBody>
                    <a:bodyPr/>
                    <a:lstStyle/>
                    <a:p>
                      <a:pPr algn="l" fontAlgn="ctr"/>
                      <a:r>
                        <a:rPr lang="en-IN" sz="1400" u="none" strike="noStrike" dirty="0">
                          <a:effectLst/>
                        </a:rPr>
                        <a:t>Engines</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US" sz="1400" u="none" strike="noStrike" dirty="0">
                          <a:effectLst/>
                        </a:rPr>
                        <a:t>electric, </a:t>
                      </a:r>
                    </a:p>
                    <a:p>
                      <a:pPr algn="l" fontAlgn="ctr"/>
                      <a:r>
                        <a:rPr lang="en-US" sz="1400" u="none" strike="noStrike" dirty="0">
                          <a:effectLst/>
                        </a:rPr>
                        <a:t>2 hp (1.5 kW) each</a:t>
                      </a:r>
                      <a:endParaRPr lang="en-US"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US" sz="1400" u="none" strike="noStrike" dirty="0">
                          <a:effectLst/>
                        </a:rPr>
                        <a:t>electric, </a:t>
                      </a:r>
                    </a:p>
                    <a:p>
                      <a:pPr algn="l" fontAlgn="ctr"/>
                      <a:r>
                        <a:rPr lang="en-US" sz="1400" u="none" strike="noStrike" dirty="0">
                          <a:effectLst/>
                        </a:rPr>
                        <a:t>2 hp (1.5 kW) each</a:t>
                      </a:r>
                      <a:endParaRPr lang="en-US"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US" sz="1400" u="none" strike="noStrike" dirty="0">
                          <a:effectLst/>
                        </a:rPr>
                        <a:t>electric, </a:t>
                      </a:r>
                    </a:p>
                    <a:p>
                      <a:pPr algn="l" fontAlgn="ctr"/>
                      <a:r>
                        <a:rPr lang="en-US" sz="1400" u="none" strike="noStrike" dirty="0">
                          <a:effectLst/>
                        </a:rPr>
                        <a:t>2 hp (1.5 kW) </a:t>
                      </a:r>
                      <a:endParaRPr lang="en-US"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US" sz="1400" u="none" strike="noStrike" dirty="0">
                          <a:effectLst/>
                        </a:rPr>
                        <a:t>electric, </a:t>
                      </a:r>
                    </a:p>
                    <a:p>
                      <a:pPr algn="l" fontAlgn="ctr"/>
                      <a:r>
                        <a:rPr lang="en-US" sz="1400" u="none" strike="noStrike" dirty="0">
                          <a:effectLst/>
                        </a:rPr>
                        <a:t>2 hp (1.5 kW) </a:t>
                      </a:r>
                      <a:endParaRPr lang="en-US"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US" sz="1400" u="none" strike="noStrike" dirty="0">
                          <a:effectLst/>
                        </a:rPr>
                        <a:t>electric, </a:t>
                      </a:r>
                    </a:p>
                    <a:p>
                      <a:pPr algn="l" fontAlgn="ctr"/>
                      <a:r>
                        <a:rPr lang="en-US" sz="1400" u="none" strike="noStrike" dirty="0">
                          <a:effectLst/>
                        </a:rPr>
                        <a:t>2 hp (0.5 kW) </a:t>
                      </a:r>
                      <a:endParaRPr lang="en-US" sz="1400" b="0" i="0" u="none" strike="noStrike" dirty="0">
                        <a:solidFill>
                          <a:srgbClr val="202122"/>
                        </a:solidFill>
                        <a:effectLst/>
                        <a:latin typeface="Arial" panose="020B0604020202020204" pitchFamily="34" charset="0"/>
                      </a:endParaRPr>
                    </a:p>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ctr"/>
                      <a:r>
                        <a:rPr lang="en-US" sz="1400" u="none" strike="noStrike" dirty="0">
                          <a:effectLst/>
                        </a:rPr>
                        <a:t>electric, </a:t>
                      </a:r>
                    </a:p>
                    <a:p>
                      <a:pPr algn="l" fontAlgn="ctr"/>
                      <a:r>
                        <a:rPr lang="en-US" sz="1400" u="none" strike="noStrike" dirty="0">
                          <a:effectLst/>
                        </a:rPr>
                        <a:t>3 hp (2.2 kW) </a:t>
                      </a:r>
                      <a:endParaRPr lang="en-US" sz="1400" b="0" i="0" u="none" strike="noStrike" dirty="0">
                        <a:solidFill>
                          <a:srgbClr val="202122"/>
                        </a:solidFill>
                        <a:effectLst/>
                        <a:latin typeface="Arial" panose="020B0604020202020204" pitchFamily="34" charset="0"/>
                      </a:endParaRPr>
                    </a:p>
                    <a:p>
                      <a:pPr algn="l" fontAlgn="b"/>
                      <a:endParaRPr lang="en-IN"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87377706"/>
                  </a:ext>
                </a:extLst>
              </a:tr>
              <a:tr h="292879">
                <a:tc>
                  <a:txBody>
                    <a:bodyPr/>
                    <a:lstStyle/>
                    <a:p>
                      <a:pPr algn="l" fontAlgn="ctr"/>
                      <a:r>
                        <a:rPr lang="en-IN" sz="1400" u="none" strike="noStrike">
                          <a:effectLst/>
                        </a:rPr>
                        <a:t>No. of engines</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6</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10</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6</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dirty="0">
                          <a:effectLst/>
                        </a:rPr>
                        <a:t>6</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4</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56596343"/>
                  </a:ext>
                </a:extLst>
              </a:tr>
              <a:tr h="262993">
                <a:tc>
                  <a:txBody>
                    <a:bodyPr/>
                    <a:lstStyle/>
                    <a:p>
                      <a:pPr algn="l" fontAlgn="ctr"/>
                      <a:r>
                        <a:rPr lang="en-IN" sz="1400" u="none" strike="noStrike">
                          <a:effectLst/>
                        </a:rPr>
                        <a:t>Solar pwr output (kW)</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7.5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18.5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7.5</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dirty="0">
                          <a:effectLst/>
                        </a:rPr>
                        <a:t>18.5</a:t>
                      </a:r>
                      <a:endParaRPr lang="en-IN" sz="1400" b="0" i="0" u="none" strike="noStrike" dirty="0">
                        <a:solidFill>
                          <a:srgbClr val="202122"/>
                        </a:solidFill>
                        <a:effectLst/>
                        <a:latin typeface="Arial" panose="020B0604020202020204" pitchFamily="34" charset="0"/>
                      </a:endParaRPr>
                    </a:p>
                  </a:txBody>
                  <a:tcPr marL="0" marR="0" marT="0" marB="0" anchor="ctr"/>
                </a:tc>
                <a:tc>
                  <a:txBody>
                    <a:bodyPr/>
                    <a:lstStyle/>
                    <a:p>
                      <a:pPr algn="l" fontAlgn="b"/>
                      <a:endParaRPr lang="en-IN" sz="14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IN" sz="14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26924737"/>
                  </a:ext>
                </a:extLst>
              </a:tr>
              <a:tr h="316787">
                <a:tc>
                  <a:txBody>
                    <a:bodyPr/>
                    <a:lstStyle/>
                    <a:p>
                      <a:pPr algn="l" fontAlgn="ctr"/>
                      <a:r>
                        <a:rPr lang="en-IN" sz="1400" u="none" strike="noStrike">
                          <a:effectLst/>
                        </a:rPr>
                        <a:t>Supplemental power</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batteries</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Li batteries, fuel cell</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batteries</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ctr"/>
                      <a:r>
                        <a:rPr lang="en-IN" sz="1400" u="none" strike="noStrike">
                          <a:effectLst/>
                        </a:rPr>
                        <a:t>Li batteries, fuel cell</a:t>
                      </a:r>
                      <a:endParaRPr lang="en-IN" sz="1400" b="0" i="0" u="none" strike="noStrike">
                        <a:solidFill>
                          <a:srgbClr val="202122"/>
                        </a:solidFill>
                        <a:effectLst/>
                        <a:latin typeface="Arial" panose="020B0604020202020204" pitchFamily="34" charset="0"/>
                      </a:endParaRPr>
                    </a:p>
                  </a:txBody>
                  <a:tcPr marL="0" marR="0" marT="0" marB="0" anchor="ctr"/>
                </a:tc>
                <a:tc>
                  <a:txBody>
                    <a:bodyPr/>
                    <a:lstStyle/>
                    <a:p>
                      <a:pPr algn="l" fontAlgn="b"/>
                      <a:r>
                        <a:rPr lang="en-IN" sz="1400" u="none" strike="noStrike" dirty="0">
                          <a:effectLst/>
                        </a:rPr>
                        <a:t>Liquid Hydrogen Power</a:t>
                      </a:r>
                      <a:endParaRPr lang="en-IN" sz="1400" b="0" i="0" u="none" strike="noStrike" dirty="0">
                        <a:solidFill>
                          <a:srgbClr val="000000"/>
                        </a:solidFill>
                        <a:effectLst/>
                        <a:latin typeface="Arial" panose="020B0604020202020204" pitchFamily="34" charset="0"/>
                      </a:endParaRPr>
                    </a:p>
                  </a:txBody>
                  <a:tcPr marL="0" marR="0" marT="0" marB="0" anchor="b"/>
                </a:tc>
                <a:tc>
                  <a:txBody>
                    <a:bodyPr/>
                    <a:lstStyle/>
                    <a:p>
                      <a:pPr algn="l" fontAlgn="ctr"/>
                      <a:r>
                        <a:rPr lang="en-IN" sz="1400" u="none" strike="noStrike" dirty="0">
                          <a:effectLst/>
                        </a:rPr>
                        <a:t>Li batteries, fuel cell</a:t>
                      </a:r>
                      <a:endParaRPr lang="en-IN" sz="1400" b="0" i="0" u="none" strike="noStrike" dirty="0">
                        <a:solidFill>
                          <a:srgbClr val="202122"/>
                        </a:solidFill>
                        <a:effectLst/>
                        <a:latin typeface="Arial" panose="020B0604020202020204" pitchFamily="34" charset="0"/>
                      </a:endParaRPr>
                    </a:p>
                  </a:txBody>
                  <a:tcPr marL="0" marR="0" marT="0" marB="0" anchor="ctr"/>
                </a:tc>
                <a:extLst>
                  <a:ext uri="{0D108BD9-81ED-4DB2-BD59-A6C34878D82A}">
                    <a16:rowId xmlns:a16="http://schemas.microsoft.com/office/drawing/2014/main" val="4102001157"/>
                  </a:ext>
                </a:extLst>
              </a:tr>
            </a:tbl>
          </a:graphicData>
        </a:graphic>
      </p:graphicFrame>
      <p:pic>
        <p:nvPicPr>
          <p:cNvPr id="26" name="Picture 25">
            <a:extLst>
              <a:ext uri="{FF2B5EF4-FFF2-40B4-BE49-F238E27FC236}">
                <a16:creationId xmlns:a16="http://schemas.microsoft.com/office/drawing/2014/main" id="{69B5BA36-EAF4-98E8-99E4-F14EEAB1CE21}"/>
              </a:ext>
            </a:extLst>
          </p:cNvPr>
          <p:cNvPicPr>
            <a:picLocks noChangeAspect="1"/>
          </p:cNvPicPr>
          <p:nvPr/>
        </p:nvPicPr>
        <p:blipFill>
          <a:blip r:embed="rId4"/>
          <a:stretch>
            <a:fillRect/>
          </a:stretch>
        </p:blipFill>
        <p:spPr>
          <a:xfrm>
            <a:off x="129807" y="188127"/>
            <a:ext cx="1431925" cy="601662"/>
          </a:xfrm>
          <a:prstGeom prst="rect">
            <a:avLst/>
          </a:prstGeom>
        </p:spPr>
      </p:pic>
      <p:pic>
        <p:nvPicPr>
          <p:cNvPr id="27" name="Picture 26">
            <a:extLst>
              <a:ext uri="{FF2B5EF4-FFF2-40B4-BE49-F238E27FC236}">
                <a16:creationId xmlns:a16="http://schemas.microsoft.com/office/drawing/2014/main" id="{EC3C64CD-A54C-A8A3-6306-19019B7E0C8E}"/>
              </a:ext>
            </a:extLst>
          </p:cNvPr>
          <p:cNvPicPr>
            <a:picLocks noChangeAspect="1"/>
          </p:cNvPicPr>
          <p:nvPr/>
        </p:nvPicPr>
        <p:blipFill>
          <a:blip r:embed="rId5"/>
          <a:stretch>
            <a:fillRect/>
          </a:stretch>
        </p:blipFill>
        <p:spPr>
          <a:xfrm>
            <a:off x="1539507" y="188127"/>
            <a:ext cx="2201863" cy="614362"/>
          </a:xfrm>
          <a:prstGeom prst="rect">
            <a:avLst/>
          </a:prstGeom>
        </p:spPr>
      </p:pic>
      <p:pic>
        <p:nvPicPr>
          <p:cNvPr id="28" name="Picture 27">
            <a:extLst>
              <a:ext uri="{FF2B5EF4-FFF2-40B4-BE49-F238E27FC236}">
                <a16:creationId xmlns:a16="http://schemas.microsoft.com/office/drawing/2014/main" id="{5E811D29-B942-F428-F59B-64D3CC5817A9}"/>
              </a:ext>
            </a:extLst>
          </p:cNvPr>
          <p:cNvPicPr>
            <a:picLocks noChangeAspect="1"/>
          </p:cNvPicPr>
          <p:nvPr/>
        </p:nvPicPr>
        <p:blipFill>
          <a:blip r:embed="rId6"/>
          <a:stretch>
            <a:fillRect/>
          </a:stretch>
        </p:blipFill>
        <p:spPr>
          <a:xfrm>
            <a:off x="3744545" y="178602"/>
            <a:ext cx="1881187" cy="623887"/>
          </a:xfrm>
          <a:prstGeom prst="rect">
            <a:avLst/>
          </a:prstGeom>
        </p:spPr>
      </p:pic>
      <p:pic>
        <p:nvPicPr>
          <p:cNvPr id="29" name="Picture 28">
            <a:extLst>
              <a:ext uri="{FF2B5EF4-FFF2-40B4-BE49-F238E27FC236}">
                <a16:creationId xmlns:a16="http://schemas.microsoft.com/office/drawing/2014/main" id="{106BBD60-B357-B245-6260-8109AD2D42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9070" y="188127"/>
            <a:ext cx="2347912" cy="617537"/>
          </a:xfrm>
          <a:prstGeom prst="rect">
            <a:avLst/>
          </a:prstGeom>
        </p:spPr>
      </p:pic>
      <p:pic>
        <p:nvPicPr>
          <p:cNvPr id="30" name="Picture 29">
            <a:extLst>
              <a:ext uri="{FF2B5EF4-FFF2-40B4-BE49-F238E27FC236}">
                <a16:creationId xmlns:a16="http://schemas.microsoft.com/office/drawing/2014/main" id="{2000D4C9-2F11-1523-4BF4-6C20E30426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21270" y="188127"/>
            <a:ext cx="2338387" cy="642937"/>
          </a:xfrm>
          <a:prstGeom prst="rect">
            <a:avLst/>
          </a:prstGeom>
        </p:spPr>
      </p:pic>
      <p:pic>
        <p:nvPicPr>
          <p:cNvPr id="31" name="Picture 30">
            <a:extLst>
              <a:ext uri="{FF2B5EF4-FFF2-40B4-BE49-F238E27FC236}">
                <a16:creationId xmlns:a16="http://schemas.microsoft.com/office/drawing/2014/main" id="{A54C873C-CD2C-1D56-82D2-98164D478B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7757" y="204002"/>
            <a:ext cx="2043113" cy="593725"/>
          </a:xfrm>
          <a:prstGeom prst="rect">
            <a:avLst/>
          </a:prstGeom>
        </p:spPr>
      </p:pic>
    </p:spTree>
    <p:extLst>
      <p:ext uri="{BB962C8B-B14F-4D97-AF65-F5344CB8AC3E}">
        <p14:creationId xmlns:p14="http://schemas.microsoft.com/office/powerpoint/2010/main" val="939522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8</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943239" y="1048869"/>
            <a:ext cx="230552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i="1" dirty="0">
                <a:latin typeface="Times New Roman"/>
                <a:ea typeface="Calibri"/>
                <a:cs typeface="Times New Roman"/>
              </a:rPr>
              <a:t>Market Study</a:t>
            </a:r>
          </a:p>
        </p:txBody>
      </p:sp>
      <p:sp>
        <p:nvSpPr>
          <p:cNvPr id="13" name="TextBox 12">
            <a:extLst>
              <a:ext uri="{FF2B5EF4-FFF2-40B4-BE49-F238E27FC236}">
                <a16:creationId xmlns:a16="http://schemas.microsoft.com/office/drawing/2014/main" id="{AD0E57BC-E3F6-58DB-32A8-82836989663D}"/>
              </a:ext>
            </a:extLst>
          </p:cNvPr>
          <p:cNvSpPr txBox="1"/>
          <p:nvPr/>
        </p:nvSpPr>
        <p:spPr>
          <a:xfrm>
            <a:off x="416837" y="1394685"/>
            <a:ext cx="6662692" cy="1754326"/>
          </a:xfrm>
          <a:prstGeom prst="rect">
            <a:avLst/>
          </a:prstGeom>
          <a:noFill/>
        </p:spPr>
        <p:txBody>
          <a:bodyPr wrap="square">
            <a:spAutoFit/>
          </a:bodyPr>
          <a:lstStyle/>
          <a:p>
            <a:pPr algn="just"/>
            <a:r>
              <a:rPr lang="en-US" b="1" i="0" dirty="0">
                <a:effectLst/>
                <a:latin typeface="Times New Roman" panose="02020603050405020304" pitchFamily="18" charset="0"/>
                <a:cs typeface="Times New Roman" panose="02020603050405020304" pitchFamily="18" charset="0"/>
              </a:rPr>
              <a:t>Airbus Zephyr</a:t>
            </a:r>
            <a:r>
              <a:rPr lang="en-US" b="0" i="0" dirty="0">
                <a:effectLst/>
                <a:latin typeface="Times New Roman" panose="02020603050405020304" pitchFamily="18" charset="0"/>
                <a:cs typeface="Times New Roman" panose="02020603050405020304" pitchFamily="18" charset="0"/>
              </a:rPr>
              <a:t>:</a:t>
            </a:r>
          </a:p>
          <a:p>
            <a:pPr algn="just"/>
            <a:r>
              <a:rPr lang="en-US" b="1" i="0" dirty="0">
                <a:effectLst/>
                <a:latin typeface="Times New Roman" panose="02020603050405020304" pitchFamily="18" charset="0"/>
                <a:cs typeface="Times New Roman" panose="02020603050405020304" pitchFamily="18" charset="0"/>
              </a:rPr>
              <a:t>Description</a:t>
            </a:r>
            <a:r>
              <a:rPr lang="en-US" b="0" i="0" dirty="0">
                <a:effectLst/>
                <a:latin typeface="Times New Roman" panose="02020603050405020304" pitchFamily="18" charset="0"/>
                <a:cs typeface="Times New Roman" panose="02020603050405020304" pitchFamily="18" charset="0"/>
              </a:rPr>
              <a:t>: The Airbus Zephyr is a High-Altitude Pseudo-Satellite (HAPS) designed to operate in the stratosphere for extended periods. It is a solar-powered, lightweight, and unmanned aircraft that provides persistent surveillance, communication, and data collection capabilities.</a:t>
            </a:r>
          </a:p>
        </p:txBody>
      </p:sp>
      <p:sp>
        <p:nvSpPr>
          <p:cNvPr id="15" name="TextBox 14">
            <a:extLst>
              <a:ext uri="{FF2B5EF4-FFF2-40B4-BE49-F238E27FC236}">
                <a16:creationId xmlns:a16="http://schemas.microsoft.com/office/drawing/2014/main" id="{FCB1964A-9150-BAAA-2B82-256CBBD22201}"/>
              </a:ext>
            </a:extLst>
          </p:cNvPr>
          <p:cNvSpPr txBox="1"/>
          <p:nvPr/>
        </p:nvSpPr>
        <p:spPr>
          <a:xfrm>
            <a:off x="416836" y="3091594"/>
            <a:ext cx="6662693" cy="147732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Global Observer:</a:t>
            </a:r>
          </a:p>
          <a:p>
            <a:pPr algn="just"/>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The Global Observer is a High-Altitude Long-Endurance (HALE) UAV developed by AeroVironment. It is designed for stratospheric, long-duration missions, capable of providing surveillance, reconnaissance, and communication relay services.</a:t>
            </a:r>
          </a:p>
        </p:txBody>
      </p:sp>
      <p:sp>
        <p:nvSpPr>
          <p:cNvPr id="18" name="TextBox 17">
            <a:extLst>
              <a:ext uri="{FF2B5EF4-FFF2-40B4-BE49-F238E27FC236}">
                <a16:creationId xmlns:a16="http://schemas.microsoft.com/office/drawing/2014/main" id="{8E9650E1-3D9D-7FB5-D2ED-42C215470E1F}"/>
              </a:ext>
            </a:extLst>
          </p:cNvPr>
          <p:cNvSpPr txBox="1"/>
          <p:nvPr/>
        </p:nvSpPr>
        <p:spPr>
          <a:xfrm>
            <a:off x="416837" y="4649413"/>
            <a:ext cx="6831923" cy="1477328"/>
          </a:xfrm>
          <a:prstGeom prst="rect">
            <a:avLst/>
          </a:prstGeom>
          <a:noFill/>
        </p:spPr>
        <p:txBody>
          <a:bodyPr wrap="square">
            <a:spAutoFit/>
          </a:bodyPr>
          <a:lstStyle/>
          <a:p>
            <a:pPr algn="just"/>
            <a:r>
              <a:rPr lang="en-US" b="1" dirty="0">
                <a:latin typeface="Times New Roman" panose="02020603050405020304" pitchFamily="18" charset="0"/>
                <a:cs typeface="Times New Roman" panose="02020603050405020304" pitchFamily="18" charset="0"/>
              </a:rPr>
              <a:t>Pathfinder:</a:t>
            </a:r>
          </a:p>
          <a:p>
            <a:pPr algn="just"/>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The Pathfinder UAV is an early solar-powered aircraft developed by NASA. It was a pioneering High-Altitude, Long-Endurance (HALE) drone that demonstrated the feasibility of using solar power for extended flight in the stratosphere.</a:t>
            </a:r>
          </a:p>
        </p:txBody>
      </p:sp>
      <p:pic>
        <p:nvPicPr>
          <p:cNvPr id="19" name="Picture 18" descr="A screenshot of a computer&#10;&#10;Description automatically generated">
            <a:extLst>
              <a:ext uri="{FF2B5EF4-FFF2-40B4-BE49-F238E27FC236}">
                <a16:creationId xmlns:a16="http://schemas.microsoft.com/office/drawing/2014/main" id="{2B94779A-DEAE-D4B8-613F-9D1524B17B35}"/>
              </a:ext>
            </a:extLst>
          </p:cNvPr>
          <p:cNvPicPr>
            <a:picLocks noChangeAspect="1"/>
          </p:cNvPicPr>
          <p:nvPr/>
        </p:nvPicPr>
        <p:blipFill rotWithShape="1">
          <a:blip r:embed="rId4"/>
          <a:srcRect l="17685" r="57051" b="64801"/>
          <a:stretch/>
        </p:blipFill>
        <p:spPr>
          <a:xfrm>
            <a:off x="7290394" y="1166131"/>
            <a:ext cx="2421719" cy="156076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944591E7-F662-5DE7-3EA4-F18D75CE2B29}"/>
              </a:ext>
            </a:extLst>
          </p:cNvPr>
          <p:cNvPicPr>
            <a:picLocks noChangeAspect="1"/>
          </p:cNvPicPr>
          <p:nvPr/>
        </p:nvPicPr>
        <p:blipFill rotWithShape="1">
          <a:blip r:embed="rId4"/>
          <a:srcRect l="42945" t="2499" r="31791" b="64801"/>
          <a:stretch/>
        </p:blipFill>
        <p:spPr>
          <a:xfrm>
            <a:off x="7322276" y="2899563"/>
            <a:ext cx="2450525" cy="1467211"/>
          </a:xfrm>
          <a:prstGeom prst="rect">
            <a:avLst/>
          </a:prstGeom>
        </p:spPr>
      </p:pic>
      <p:pic>
        <p:nvPicPr>
          <p:cNvPr id="21" name="Picture 20" descr="A collage of a plane and a solar panel&#10;&#10;Description automatically generated">
            <a:extLst>
              <a:ext uri="{FF2B5EF4-FFF2-40B4-BE49-F238E27FC236}">
                <a16:creationId xmlns:a16="http://schemas.microsoft.com/office/drawing/2014/main" id="{954AFC9C-84E6-C8CC-9079-D8A0FE6267CE}"/>
              </a:ext>
            </a:extLst>
          </p:cNvPr>
          <p:cNvPicPr>
            <a:picLocks noChangeAspect="1"/>
          </p:cNvPicPr>
          <p:nvPr/>
        </p:nvPicPr>
        <p:blipFill rotWithShape="1">
          <a:blip r:embed="rId5"/>
          <a:srcRect l="4918" t="4118" r="54401" b="24867"/>
          <a:stretch/>
        </p:blipFill>
        <p:spPr>
          <a:xfrm>
            <a:off x="7335436" y="4831718"/>
            <a:ext cx="2376677" cy="1230103"/>
          </a:xfrm>
          <a:prstGeom prst="rect">
            <a:avLst/>
          </a:prstGeom>
        </p:spPr>
      </p:pic>
      <p:sp>
        <p:nvSpPr>
          <p:cNvPr id="24" name="TextBox 23">
            <a:extLst>
              <a:ext uri="{FF2B5EF4-FFF2-40B4-BE49-F238E27FC236}">
                <a16:creationId xmlns:a16="http://schemas.microsoft.com/office/drawing/2014/main" id="{C958F3C0-CD6B-697A-669F-AC81481510AE}"/>
              </a:ext>
            </a:extLst>
          </p:cNvPr>
          <p:cNvSpPr txBox="1"/>
          <p:nvPr/>
        </p:nvSpPr>
        <p:spPr>
          <a:xfrm>
            <a:off x="8048331" y="4605865"/>
            <a:ext cx="131660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panose="020B0604020202020204" pitchFamily="34" charset="0"/>
                <a:ea typeface="Calibri"/>
                <a:cs typeface="Arial" panose="020B0604020202020204" pitchFamily="34" charset="0"/>
              </a:rPr>
              <a:t>pathfinder</a:t>
            </a:r>
          </a:p>
        </p:txBody>
      </p:sp>
      <p:graphicFrame>
        <p:nvGraphicFramePr>
          <p:cNvPr id="2" name="Table 2">
            <a:extLst>
              <a:ext uri="{FF2B5EF4-FFF2-40B4-BE49-F238E27FC236}">
                <a16:creationId xmlns:a16="http://schemas.microsoft.com/office/drawing/2014/main" id="{4E53BB85-3A06-3381-6063-C3362BD5468B}"/>
              </a:ext>
            </a:extLst>
          </p:cNvPr>
          <p:cNvGraphicFramePr>
            <a:graphicFrameLocks noGrp="1"/>
          </p:cNvGraphicFramePr>
          <p:nvPr>
            <p:extLst>
              <p:ext uri="{D42A27DB-BD31-4B8C-83A1-F6EECF244321}">
                <p14:modId xmlns:p14="http://schemas.microsoft.com/office/powerpoint/2010/main" val="3899932236"/>
              </p:ext>
            </p:extLst>
          </p:nvPr>
        </p:nvGraphicFramePr>
        <p:xfrm>
          <a:off x="9690361" y="1726215"/>
          <a:ext cx="2421718" cy="741680"/>
        </p:xfrm>
        <a:graphic>
          <a:graphicData uri="http://schemas.openxmlformats.org/drawingml/2006/table">
            <a:tbl>
              <a:tblPr firstRow="1" bandRow="1">
                <a:tableStyleId>{F5AB1C69-6EDB-4FF4-983F-18BD219EF322}</a:tableStyleId>
              </a:tblPr>
              <a:tblGrid>
                <a:gridCol w="1210859">
                  <a:extLst>
                    <a:ext uri="{9D8B030D-6E8A-4147-A177-3AD203B41FA5}">
                      <a16:colId xmlns:a16="http://schemas.microsoft.com/office/drawing/2014/main" val="556025332"/>
                    </a:ext>
                  </a:extLst>
                </a:gridCol>
                <a:gridCol w="1210859">
                  <a:extLst>
                    <a:ext uri="{9D8B030D-6E8A-4147-A177-3AD203B41FA5}">
                      <a16:colId xmlns:a16="http://schemas.microsoft.com/office/drawing/2014/main" val="70818701"/>
                    </a:ext>
                  </a:extLst>
                </a:gridCol>
              </a:tblGrid>
              <a:tr h="370840">
                <a:tc>
                  <a:txBody>
                    <a:bodyPr/>
                    <a:lstStyle/>
                    <a:p>
                      <a:r>
                        <a:rPr lang="en-US" dirty="0"/>
                        <a:t>Endurance</a:t>
                      </a:r>
                      <a:endParaRPr lang="en-IN" dirty="0"/>
                    </a:p>
                  </a:txBody>
                  <a:tcPr/>
                </a:tc>
                <a:tc>
                  <a:txBody>
                    <a:bodyPr/>
                    <a:lstStyle/>
                    <a:p>
                      <a:r>
                        <a:rPr lang="en-US" dirty="0"/>
                        <a:t>26 days</a:t>
                      </a:r>
                      <a:endParaRPr lang="en-IN" dirty="0"/>
                    </a:p>
                  </a:txBody>
                  <a:tcPr/>
                </a:tc>
                <a:extLst>
                  <a:ext uri="{0D108BD9-81ED-4DB2-BD59-A6C34878D82A}">
                    <a16:rowId xmlns:a16="http://schemas.microsoft.com/office/drawing/2014/main" val="3168205309"/>
                  </a:ext>
                </a:extLst>
              </a:tr>
              <a:tr h="370840">
                <a:tc>
                  <a:txBody>
                    <a:bodyPr/>
                    <a:lstStyle/>
                    <a:p>
                      <a:r>
                        <a:rPr lang="en-US" dirty="0"/>
                        <a:t>Altitude</a:t>
                      </a:r>
                      <a:endParaRPr lang="en-IN" dirty="0"/>
                    </a:p>
                  </a:txBody>
                  <a:tcPr/>
                </a:tc>
                <a:tc>
                  <a:txBody>
                    <a:bodyPr/>
                    <a:lstStyle/>
                    <a:p>
                      <a:r>
                        <a:rPr lang="en-US" dirty="0"/>
                        <a:t>23 km</a:t>
                      </a:r>
                      <a:endParaRPr lang="en-IN" dirty="0"/>
                    </a:p>
                  </a:txBody>
                  <a:tcPr/>
                </a:tc>
                <a:extLst>
                  <a:ext uri="{0D108BD9-81ED-4DB2-BD59-A6C34878D82A}">
                    <a16:rowId xmlns:a16="http://schemas.microsoft.com/office/drawing/2014/main" val="3861292587"/>
                  </a:ext>
                </a:extLst>
              </a:tr>
            </a:tbl>
          </a:graphicData>
        </a:graphic>
      </p:graphicFrame>
      <p:graphicFrame>
        <p:nvGraphicFramePr>
          <p:cNvPr id="3" name="Table 2">
            <a:extLst>
              <a:ext uri="{FF2B5EF4-FFF2-40B4-BE49-F238E27FC236}">
                <a16:creationId xmlns:a16="http://schemas.microsoft.com/office/drawing/2014/main" id="{AE658291-4134-8B16-139B-E8B12C388BD6}"/>
              </a:ext>
            </a:extLst>
          </p:cNvPr>
          <p:cNvGraphicFramePr>
            <a:graphicFrameLocks noGrp="1"/>
          </p:cNvGraphicFramePr>
          <p:nvPr>
            <p:extLst>
              <p:ext uri="{D42A27DB-BD31-4B8C-83A1-F6EECF244321}">
                <p14:modId xmlns:p14="http://schemas.microsoft.com/office/powerpoint/2010/main" val="3069171846"/>
              </p:ext>
            </p:extLst>
          </p:nvPr>
        </p:nvGraphicFramePr>
        <p:xfrm>
          <a:off x="9712113" y="3373800"/>
          <a:ext cx="2421718" cy="741680"/>
        </p:xfrm>
        <a:graphic>
          <a:graphicData uri="http://schemas.openxmlformats.org/drawingml/2006/table">
            <a:tbl>
              <a:tblPr firstRow="1" bandRow="1">
                <a:tableStyleId>{F5AB1C69-6EDB-4FF4-983F-18BD219EF322}</a:tableStyleId>
              </a:tblPr>
              <a:tblGrid>
                <a:gridCol w="1210859">
                  <a:extLst>
                    <a:ext uri="{9D8B030D-6E8A-4147-A177-3AD203B41FA5}">
                      <a16:colId xmlns:a16="http://schemas.microsoft.com/office/drawing/2014/main" val="556025332"/>
                    </a:ext>
                  </a:extLst>
                </a:gridCol>
                <a:gridCol w="1210859">
                  <a:extLst>
                    <a:ext uri="{9D8B030D-6E8A-4147-A177-3AD203B41FA5}">
                      <a16:colId xmlns:a16="http://schemas.microsoft.com/office/drawing/2014/main" val="70818701"/>
                    </a:ext>
                  </a:extLst>
                </a:gridCol>
              </a:tblGrid>
              <a:tr h="370840">
                <a:tc>
                  <a:txBody>
                    <a:bodyPr/>
                    <a:lstStyle/>
                    <a:p>
                      <a:r>
                        <a:rPr lang="en-US" dirty="0"/>
                        <a:t>Endurance</a:t>
                      </a:r>
                      <a:endParaRPr lang="en-IN" dirty="0"/>
                    </a:p>
                  </a:txBody>
                  <a:tcPr/>
                </a:tc>
                <a:tc>
                  <a:txBody>
                    <a:bodyPr/>
                    <a:lstStyle/>
                    <a:p>
                      <a:r>
                        <a:rPr lang="en-US" dirty="0"/>
                        <a:t>7 days</a:t>
                      </a:r>
                      <a:endParaRPr lang="en-IN" dirty="0"/>
                    </a:p>
                  </a:txBody>
                  <a:tcPr/>
                </a:tc>
                <a:extLst>
                  <a:ext uri="{0D108BD9-81ED-4DB2-BD59-A6C34878D82A}">
                    <a16:rowId xmlns:a16="http://schemas.microsoft.com/office/drawing/2014/main" val="3168205309"/>
                  </a:ext>
                </a:extLst>
              </a:tr>
              <a:tr h="370840">
                <a:tc>
                  <a:txBody>
                    <a:bodyPr/>
                    <a:lstStyle/>
                    <a:p>
                      <a:r>
                        <a:rPr lang="en-US" dirty="0"/>
                        <a:t>Altitude</a:t>
                      </a:r>
                      <a:endParaRPr lang="en-IN" dirty="0"/>
                    </a:p>
                  </a:txBody>
                  <a:tcPr/>
                </a:tc>
                <a:tc>
                  <a:txBody>
                    <a:bodyPr/>
                    <a:lstStyle/>
                    <a:p>
                      <a:r>
                        <a:rPr lang="en-US" dirty="0"/>
                        <a:t>20 km</a:t>
                      </a:r>
                      <a:endParaRPr lang="en-IN" dirty="0"/>
                    </a:p>
                  </a:txBody>
                  <a:tcPr/>
                </a:tc>
                <a:extLst>
                  <a:ext uri="{0D108BD9-81ED-4DB2-BD59-A6C34878D82A}">
                    <a16:rowId xmlns:a16="http://schemas.microsoft.com/office/drawing/2014/main" val="3861292587"/>
                  </a:ext>
                </a:extLst>
              </a:tr>
            </a:tbl>
          </a:graphicData>
        </a:graphic>
      </p:graphicFrame>
      <p:graphicFrame>
        <p:nvGraphicFramePr>
          <p:cNvPr id="10" name="Table 9">
            <a:extLst>
              <a:ext uri="{FF2B5EF4-FFF2-40B4-BE49-F238E27FC236}">
                <a16:creationId xmlns:a16="http://schemas.microsoft.com/office/drawing/2014/main" id="{F00D23EF-6377-1717-A87C-CE8AD9FD6AF6}"/>
              </a:ext>
            </a:extLst>
          </p:cNvPr>
          <p:cNvGraphicFramePr>
            <a:graphicFrameLocks noGrp="1"/>
          </p:cNvGraphicFramePr>
          <p:nvPr>
            <p:extLst>
              <p:ext uri="{D42A27DB-BD31-4B8C-83A1-F6EECF244321}">
                <p14:modId xmlns:p14="http://schemas.microsoft.com/office/powerpoint/2010/main" val="2502466439"/>
              </p:ext>
            </p:extLst>
          </p:nvPr>
        </p:nvGraphicFramePr>
        <p:xfrm>
          <a:off x="9719482" y="5037820"/>
          <a:ext cx="2421718" cy="741680"/>
        </p:xfrm>
        <a:graphic>
          <a:graphicData uri="http://schemas.openxmlformats.org/drawingml/2006/table">
            <a:tbl>
              <a:tblPr firstRow="1" bandRow="1">
                <a:tableStyleId>{F5AB1C69-6EDB-4FF4-983F-18BD219EF322}</a:tableStyleId>
              </a:tblPr>
              <a:tblGrid>
                <a:gridCol w="1210859">
                  <a:extLst>
                    <a:ext uri="{9D8B030D-6E8A-4147-A177-3AD203B41FA5}">
                      <a16:colId xmlns:a16="http://schemas.microsoft.com/office/drawing/2014/main" val="556025332"/>
                    </a:ext>
                  </a:extLst>
                </a:gridCol>
                <a:gridCol w="1210859">
                  <a:extLst>
                    <a:ext uri="{9D8B030D-6E8A-4147-A177-3AD203B41FA5}">
                      <a16:colId xmlns:a16="http://schemas.microsoft.com/office/drawing/2014/main" val="70818701"/>
                    </a:ext>
                  </a:extLst>
                </a:gridCol>
              </a:tblGrid>
              <a:tr h="370840">
                <a:tc>
                  <a:txBody>
                    <a:bodyPr/>
                    <a:lstStyle/>
                    <a:p>
                      <a:r>
                        <a:rPr lang="en-US" dirty="0"/>
                        <a:t>Endurance</a:t>
                      </a:r>
                      <a:endParaRPr lang="en-IN" dirty="0"/>
                    </a:p>
                  </a:txBody>
                  <a:tcPr/>
                </a:tc>
                <a:tc>
                  <a:txBody>
                    <a:bodyPr/>
                    <a:lstStyle/>
                    <a:p>
                      <a:r>
                        <a:rPr lang="en-US" dirty="0"/>
                        <a:t>1 days</a:t>
                      </a:r>
                      <a:endParaRPr lang="en-IN" dirty="0"/>
                    </a:p>
                  </a:txBody>
                  <a:tcPr/>
                </a:tc>
                <a:extLst>
                  <a:ext uri="{0D108BD9-81ED-4DB2-BD59-A6C34878D82A}">
                    <a16:rowId xmlns:a16="http://schemas.microsoft.com/office/drawing/2014/main" val="3168205309"/>
                  </a:ext>
                </a:extLst>
              </a:tr>
              <a:tr h="370840">
                <a:tc>
                  <a:txBody>
                    <a:bodyPr/>
                    <a:lstStyle/>
                    <a:p>
                      <a:r>
                        <a:rPr lang="en-US" dirty="0"/>
                        <a:t>Altitude</a:t>
                      </a:r>
                      <a:endParaRPr lang="en-IN" dirty="0"/>
                    </a:p>
                  </a:txBody>
                  <a:tcPr/>
                </a:tc>
                <a:tc>
                  <a:txBody>
                    <a:bodyPr/>
                    <a:lstStyle/>
                    <a:p>
                      <a:r>
                        <a:rPr lang="en-US" dirty="0"/>
                        <a:t>21 km</a:t>
                      </a:r>
                      <a:endParaRPr lang="en-IN" dirty="0"/>
                    </a:p>
                  </a:txBody>
                  <a:tcPr/>
                </a:tc>
                <a:extLst>
                  <a:ext uri="{0D108BD9-81ED-4DB2-BD59-A6C34878D82A}">
                    <a16:rowId xmlns:a16="http://schemas.microsoft.com/office/drawing/2014/main" val="3861292587"/>
                  </a:ext>
                </a:extLst>
              </a:tr>
            </a:tbl>
          </a:graphicData>
        </a:graphic>
      </p:graphicFrame>
    </p:spTree>
    <p:extLst>
      <p:ext uri="{BB962C8B-B14F-4D97-AF65-F5344CB8AC3E}">
        <p14:creationId xmlns:p14="http://schemas.microsoft.com/office/powerpoint/2010/main" val="4226119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21C65-1124-9F66-554B-5E5134875A7F}"/>
              </a:ext>
            </a:extLst>
          </p:cNvPr>
          <p:cNvPicPr>
            <a:picLocks noChangeAspect="1"/>
          </p:cNvPicPr>
          <p:nvPr/>
        </p:nvPicPr>
        <p:blipFill>
          <a:blip r:embed="rId2"/>
          <a:stretch>
            <a:fillRect/>
          </a:stretch>
        </p:blipFill>
        <p:spPr>
          <a:xfrm>
            <a:off x="9493182" y="165139"/>
            <a:ext cx="2107112" cy="651060"/>
          </a:xfrm>
          <a:prstGeom prst="rect">
            <a:avLst/>
          </a:prstGeom>
        </p:spPr>
      </p:pic>
      <p:pic>
        <p:nvPicPr>
          <p:cNvPr id="5" name="Picture 4">
            <a:extLst>
              <a:ext uri="{FF2B5EF4-FFF2-40B4-BE49-F238E27FC236}">
                <a16:creationId xmlns:a16="http://schemas.microsoft.com/office/drawing/2014/main" id="{8C5E67EE-4D02-00D7-C3DE-C2743A23BC57}"/>
              </a:ext>
            </a:extLst>
          </p:cNvPr>
          <p:cNvPicPr>
            <a:picLocks noChangeAspect="1"/>
          </p:cNvPicPr>
          <p:nvPr/>
        </p:nvPicPr>
        <p:blipFill rotWithShape="1">
          <a:blip r:embed="rId3">
            <a:extLst>
              <a:ext uri="{28A0092B-C50C-407E-A947-70E740481C1C}">
                <a14:useLocalDpi xmlns:a14="http://schemas.microsoft.com/office/drawing/2010/main" val="0"/>
              </a:ext>
            </a:extLst>
          </a:blip>
          <a:srcRect t="3619"/>
          <a:stretch/>
        </p:blipFill>
        <p:spPr>
          <a:xfrm>
            <a:off x="268940" y="81902"/>
            <a:ext cx="1433771" cy="800223"/>
          </a:xfrm>
          <a:prstGeom prst="rect">
            <a:avLst/>
          </a:prstGeom>
        </p:spPr>
      </p:pic>
      <p:sp>
        <p:nvSpPr>
          <p:cNvPr id="6" name="TextBox 5">
            <a:extLst>
              <a:ext uri="{FF2B5EF4-FFF2-40B4-BE49-F238E27FC236}">
                <a16:creationId xmlns:a16="http://schemas.microsoft.com/office/drawing/2014/main" id="{E2B100B6-D161-97EA-5128-25794148EE60}"/>
              </a:ext>
            </a:extLst>
          </p:cNvPr>
          <p:cNvSpPr txBox="1"/>
          <p:nvPr/>
        </p:nvSpPr>
        <p:spPr>
          <a:xfrm flipH="1">
            <a:off x="1794243" y="165139"/>
            <a:ext cx="1433770" cy="707886"/>
          </a:xfrm>
          <a:prstGeom prst="rect">
            <a:avLst/>
          </a:prstGeom>
          <a:noFill/>
        </p:spPr>
        <p:txBody>
          <a:bodyPr wrap="square" rtlCol="0">
            <a:spAutoFit/>
          </a:bodyPr>
          <a:lstStyle/>
          <a:p>
            <a:r>
              <a:rPr lang="en-US" sz="2000">
                <a:latin typeface="+mj-lt"/>
              </a:rPr>
              <a:t>Design Team </a:t>
            </a:r>
            <a:endParaRPr lang="en-IN" sz="2000">
              <a:latin typeface="+mj-lt"/>
            </a:endParaRPr>
          </a:p>
        </p:txBody>
      </p:sp>
      <p:sp>
        <p:nvSpPr>
          <p:cNvPr id="7" name="Date Placeholder 6">
            <a:extLst>
              <a:ext uri="{FF2B5EF4-FFF2-40B4-BE49-F238E27FC236}">
                <a16:creationId xmlns:a16="http://schemas.microsoft.com/office/drawing/2014/main" id="{8FB6E12D-ADD0-EA03-4B11-666A1C5F4E61}"/>
              </a:ext>
            </a:extLst>
          </p:cNvPr>
          <p:cNvSpPr>
            <a:spLocks noGrp="1"/>
          </p:cNvSpPr>
          <p:nvPr>
            <p:ph type="dt" sz="half" idx="10"/>
          </p:nvPr>
        </p:nvSpPr>
        <p:spPr>
          <a:xfrm>
            <a:off x="838200" y="6356350"/>
            <a:ext cx="1433771" cy="365125"/>
          </a:xfrm>
        </p:spPr>
        <p:txBody>
          <a:bodyPr/>
          <a:lstStyle/>
          <a:p>
            <a:fld id="{D9CC20FE-CAA0-44C2-AA81-D312B8CAC032}" type="datetime1">
              <a:rPr lang="en-IN" smtClean="0"/>
              <a:t>06-12-2023</a:t>
            </a:fld>
            <a:endParaRPr lang="en-IN"/>
          </a:p>
        </p:txBody>
      </p:sp>
      <p:sp>
        <p:nvSpPr>
          <p:cNvPr id="8" name="Footer Placeholder 7">
            <a:extLst>
              <a:ext uri="{FF2B5EF4-FFF2-40B4-BE49-F238E27FC236}">
                <a16:creationId xmlns:a16="http://schemas.microsoft.com/office/drawing/2014/main" id="{ABF38D24-EC7E-3E91-CDAC-3C9BB8BD094B}"/>
              </a:ext>
            </a:extLst>
          </p:cNvPr>
          <p:cNvSpPr>
            <a:spLocks noGrp="1"/>
          </p:cNvSpPr>
          <p:nvPr>
            <p:ph type="ftr" sz="quarter" idx="11"/>
          </p:nvPr>
        </p:nvSpPr>
        <p:spPr/>
        <p:txBody>
          <a:bodyPr/>
          <a:lstStyle/>
          <a:p>
            <a:r>
              <a:rPr lang="en-US"/>
              <a:t>Conceptual Design of Unmanned aerial systems (20ASE421A)</a:t>
            </a:r>
            <a:endParaRPr lang="en-IN"/>
          </a:p>
        </p:txBody>
      </p:sp>
      <p:sp>
        <p:nvSpPr>
          <p:cNvPr id="9" name="Slide Number Placeholder 8">
            <a:extLst>
              <a:ext uri="{FF2B5EF4-FFF2-40B4-BE49-F238E27FC236}">
                <a16:creationId xmlns:a16="http://schemas.microsoft.com/office/drawing/2014/main" id="{2C9F9BF6-C75D-4D9E-5140-FE0E97824E3F}"/>
              </a:ext>
            </a:extLst>
          </p:cNvPr>
          <p:cNvSpPr>
            <a:spLocks noGrp="1"/>
          </p:cNvSpPr>
          <p:nvPr>
            <p:ph type="sldNum" sz="quarter" idx="12"/>
          </p:nvPr>
        </p:nvSpPr>
        <p:spPr/>
        <p:txBody>
          <a:bodyPr/>
          <a:lstStyle/>
          <a:p>
            <a:fld id="{341A1628-1722-403E-AC83-E398D8AF11B7}" type="slidenum">
              <a:rPr lang="en-IN" smtClean="0"/>
              <a:t>9</a:t>
            </a:fld>
            <a:endParaRPr lang="en-IN"/>
          </a:p>
        </p:txBody>
      </p:sp>
      <p:cxnSp>
        <p:nvCxnSpPr>
          <p:cNvPr id="11" name="Straight Connector 10">
            <a:extLst>
              <a:ext uri="{FF2B5EF4-FFF2-40B4-BE49-F238E27FC236}">
                <a16:creationId xmlns:a16="http://schemas.microsoft.com/office/drawing/2014/main" id="{E0269334-6ADC-7F67-CD8A-275F39051A8D}"/>
              </a:ext>
            </a:extLst>
          </p:cNvPr>
          <p:cNvCxnSpPr>
            <a:cxnSpLocks/>
          </p:cNvCxnSpPr>
          <p:nvPr/>
        </p:nvCxnSpPr>
        <p:spPr>
          <a:xfrm>
            <a:off x="0" y="6248398"/>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2DE151-188B-C16E-1C21-93B5C9394A0A}"/>
              </a:ext>
            </a:extLst>
          </p:cNvPr>
          <p:cNvCxnSpPr>
            <a:cxnSpLocks/>
          </p:cNvCxnSpPr>
          <p:nvPr/>
        </p:nvCxnSpPr>
        <p:spPr>
          <a:xfrm>
            <a:off x="0" y="1048869"/>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3D59CA7-6CA1-EF8D-F57C-F3858B70011D}"/>
              </a:ext>
            </a:extLst>
          </p:cNvPr>
          <p:cNvSpPr txBox="1"/>
          <p:nvPr/>
        </p:nvSpPr>
        <p:spPr>
          <a:xfrm>
            <a:off x="4858850" y="1037121"/>
            <a:ext cx="230552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i="1" dirty="0">
                <a:latin typeface="Times New Roman"/>
                <a:ea typeface="Calibri"/>
                <a:cs typeface="Times New Roman"/>
              </a:rPr>
              <a:t>Market Study</a:t>
            </a:r>
          </a:p>
        </p:txBody>
      </p:sp>
      <p:sp>
        <p:nvSpPr>
          <p:cNvPr id="3" name="TextBox 2">
            <a:extLst>
              <a:ext uri="{FF2B5EF4-FFF2-40B4-BE49-F238E27FC236}">
                <a16:creationId xmlns:a16="http://schemas.microsoft.com/office/drawing/2014/main" id="{430AC418-CC88-E06C-C8C5-4F78C0BF3C06}"/>
              </a:ext>
            </a:extLst>
          </p:cNvPr>
          <p:cNvSpPr txBox="1"/>
          <p:nvPr/>
        </p:nvSpPr>
        <p:spPr>
          <a:xfrm>
            <a:off x="536161" y="1224714"/>
            <a:ext cx="6929868" cy="3970318"/>
          </a:xfrm>
          <a:prstGeom prst="rect">
            <a:avLst/>
          </a:prstGeom>
          <a:noFill/>
        </p:spPr>
        <p:txBody>
          <a:bodyPr wrap="square">
            <a:spAutoFit/>
          </a:bodyPr>
          <a:lstStyle/>
          <a:p>
            <a:pPr algn="just"/>
            <a:endParaRPr lang="en-US" b="1" dirty="0"/>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Helios:</a:t>
            </a:r>
          </a:p>
          <a:p>
            <a:pPr algn="just"/>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Helios, also developed by NASA, was a solar-powered, remotely piloted aircraft designed for high-altitude, long-endurance missions. It aimed to reach the edge of space (stratosphere) and performed scientific research and technology demonstrations.</a:t>
            </a:r>
          </a:p>
          <a:p>
            <a:pPr algn="just"/>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Odysseus UAV:</a:t>
            </a:r>
          </a:p>
          <a:p>
            <a:pPr algn="just"/>
            <a:r>
              <a:rPr lang="en-US" b="1" dirty="0">
                <a:latin typeface="Times New Roman" panose="02020603050405020304" pitchFamily="18" charset="0"/>
                <a:cs typeface="Times New Roman" panose="02020603050405020304" pitchFamily="18" charset="0"/>
              </a:rPr>
              <a:t>Description: </a:t>
            </a:r>
            <a:r>
              <a:rPr lang="en-US" dirty="0">
                <a:latin typeface="Times New Roman" panose="02020603050405020304" pitchFamily="18" charset="0"/>
                <a:cs typeface="Times New Roman" panose="02020603050405020304" pitchFamily="18" charset="0"/>
              </a:rPr>
              <a:t>The Odysseus UAV is a high-altitude, solar-electric, autonomous drone developed by Aurora Flight Sciences. It is designed to stay aloft in the stratosphere for an extended duration, offering communication relay, surveillance, and environmental monitoring capabilities.</a:t>
            </a:r>
          </a:p>
        </p:txBody>
      </p:sp>
      <p:pic>
        <p:nvPicPr>
          <p:cNvPr id="10" name="Picture 9" descr="A screenshot of a computer&#10;&#10;Description automatically generated">
            <a:extLst>
              <a:ext uri="{FF2B5EF4-FFF2-40B4-BE49-F238E27FC236}">
                <a16:creationId xmlns:a16="http://schemas.microsoft.com/office/drawing/2014/main" id="{9EF3E7EE-CAD8-119C-A156-26E1B3845FAD}"/>
              </a:ext>
            </a:extLst>
          </p:cNvPr>
          <p:cNvPicPr>
            <a:picLocks noChangeAspect="1"/>
          </p:cNvPicPr>
          <p:nvPr/>
        </p:nvPicPr>
        <p:blipFill rotWithShape="1">
          <a:blip r:embed="rId4"/>
          <a:srcRect l="67438" t="3310" r="7298" b="64802"/>
          <a:stretch/>
        </p:blipFill>
        <p:spPr>
          <a:xfrm>
            <a:off x="7606222" y="3466378"/>
            <a:ext cx="2346618" cy="1371936"/>
          </a:xfrm>
          <a:prstGeom prst="rect">
            <a:avLst/>
          </a:prstGeom>
        </p:spPr>
      </p:pic>
      <p:pic>
        <p:nvPicPr>
          <p:cNvPr id="14" name="Picture 13">
            <a:extLst>
              <a:ext uri="{FF2B5EF4-FFF2-40B4-BE49-F238E27FC236}">
                <a16:creationId xmlns:a16="http://schemas.microsoft.com/office/drawing/2014/main" id="{A0CAF9B1-1200-5C8F-FC8A-CBE88A441322}"/>
              </a:ext>
            </a:extLst>
          </p:cNvPr>
          <p:cNvPicPr>
            <a:picLocks noChangeAspect="1"/>
          </p:cNvPicPr>
          <p:nvPr/>
        </p:nvPicPr>
        <p:blipFill rotWithShape="1">
          <a:blip r:embed="rId5"/>
          <a:srcRect l="53673"/>
          <a:stretch/>
        </p:blipFill>
        <p:spPr>
          <a:xfrm>
            <a:off x="7636701" y="2042506"/>
            <a:ext cx="2199867" cy="1155591"/>
          </a:xfrm>
          <a:prstGeom prst="rect">
            <a:avLst/>
          </a:prstGeom>
        </p:spPr>
      </p:pic>
      <p:sp>
        <p:nvSpPr>
          <p:cNvPr id="15" name="TextBox 14">
            <a:extLst>
              <a:ext uri="{FF2B5EF4-FFF2-40B4-BE49-F238E27FC236}">
                <a16:creationId xmlns:a16="http://schemas.microsoft.com/office/drawing/2014/main" id="{5F7DDDE4-F3D7-ADDF-FC90-42076B784494}"/>
              </a:ext>
            </a:extLst>
          </p:cNvPr>
          <p:cNvSpPr txBox="1"/>
          <p:nvPr/>
        </p:nvSpPr>
        <p:spPr>
          <a:xfrm>
            <a:off x="8323818" y="1765279"/>
            <a:ext cx="8256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Arial" panose="020B0604020202020204" pitchFamily="34" charset="0"/>
                <a:ea typeface="Calibri"/>
                <a:cs typeface="Arial" panose="020B0604020202020204" pitchFamily="34" charset="0"/>
              </a:rPr>
              <a:t>Helios</a:t>
            </a:r>
          </a:p>
        </p:txBody>
      </p:sp>
      <p:graphicFrame>
        <p:nvGraphicFramePr>
          <p:cNvPr id="2" name="Table 1">
            <a:extLst>
              <a:ext uri="{FF2B5EF4-FFF2-40B4-BE49-F238E27FC236}">
                <a16:creationId xmlns:a16="http://schemas.microsoft.com/office/drawing/2014/main" id="{F202571E-9B49-56BA-8C03-66E5A86AEC9C}"/>
              </a:ext>
            </a:extLst>
          </p:cNvPr>
          <p:cNvGraphicFramePr>
            <a:graphicFrameLocks noGrp="1"/>
          </p:cNvGraphicFramePr>
          <p:nvPr>
            <p:extLst>
              <p:ext uri="{D42A27DB-BD31-4B8C-83A1-F6EECF244321}">
                <p14:modId xmlns:p14="http://schemas.microsoft.com/office/powerpoint/2010/main" val="285277474"/>
              </p:ext>
            </p:extLst>
          </p:nvPr>
        </p:nvGraphicFramePr>
        <p:xfrm>
          <a:off x="9836568" y="2259716"/>
          <a:ext cx="2199868" cy="741680"/>
        </p:xfrm>
        <a:graphic>
          <a:graphicData uri="http://schemas.openxmlformats.org/drawingml/2006/table">
            <a:tbl>
              <a:tblPr firstRow="1" bandRow="1">
                <a:tableStyleId>{F5AB1C69-6EDB-4FF4-983F-18BD219EF322}</a:tableStyleId>
              </a:tblPr>
              <a:tblGrid>
                <a:gridCol w="1288632">
                  <a:extLst>
                    <a:ext uri="{9D8B030D-6E8A-4147-A177-3AD203B41FA5}">
                      <a16:colId xmlns:a16="http://schemas.microsoft.com/office/drawing/2014/main" val="556025332"/>
                    </a:ext>
                  </a:extLst>
                </a:gridCol>
                <a:gridCol w="911236">
                  <a:extLst>
                    <a:ext uri="{9D8B030D-6E8A-4147-A177-3AD203B41FA5}">
                      <a16:colId xmlns:a16="http://schemas.microsoft.com/office/drawing/2014/main" val="70818701"/>
                    </a:ext>
                  </a:extLst>
                </a:gridCol>
              </a:tblGrid>
              <a:tr h="370840">
                <a:tc>
                  <a:txBody>
                    <a:bodyPr/>
                    <a:lstStyle/>
                    <a:p>
                      <a:r>
                        <a:rPr lang="en-US" dirty="0"/>
                        <a:t>Endurance</a:t>
                      </a:r>
                      <a:endParaRPr lang="en-IN" dirty="0"/>
                    </a:p>
                  </a:txBody>
                  <a:tcPr/>
                </a:tc>
                <a:tc>
                  <a:txBody>
                    <a:bodyPr/>
                    <a:lstStyle/>
                    <a:p>
                      <a:r>
                        <a:rPr lang="en-US" dirty="0"/>
                        <a:t>1 days</a:t>
                      </a:r>
                      <a:endParaRPr lang="en-IN" dirty="0"/>
                    </a:p>
                  </a:txBody>
                  <a:tcPr/>
                </a:tc>
                <a:extLst>
                  <a:ext uri="{0D108BD9-81ED-4DB2-BD59-A6C34878D82A}">
                    <a16:rowId xmlns:a16="http://schemas.microsoft.com/office/drawing/2014/main" val="3168205309"/>
                  </a:ext>
                </a:extLst>
              </a:tr>
              <a:tr h="370840">
                <a:tc>
                  <a:txBody>
                    <a:bodyPr/>
                    <a:lstStyle/>
                    <a:p>
                      <a:r>
                        <a:rPr lang="en-US" dirty="0"/>
                        <a:t>Altitude</a:t>
                      </a:r>
                      <a:endParaRPr lang="en-IN" dirty="0"/>
                    </a:p>
                  </a:txBody>
                  <a:tcPr/>
                </a:tc>
                <a:tc>
                  <a:txBody>
                    <a:bodyPr/>
                    <a:lstStyle/>
                    <a:p>
                      <a:r>
                        <a:rPr lang="en-US" dirty="0"/>
                        <a:t>20 km</a:t>
                      </a:r>
                      <a:endParaRPr lang="en-IN" dirty="0"/>
                    </a:p>
                  </a:txBody>
                  <a:tcPr/>
                </a:tc>
                <a:extLst>
                  <a:ext uri="{0D108BD9-81ED-4DB2-BD59-A6C34878D82A}">
                    <a16:rowId xmlns:a16="http://schemas.microsoft.com/office/drawing/2014/main" val="3861292587"/>
                  </a:ext>
                </a:extLst>
              </a:tr>
            </a:tbl>
          </a:graphicData>
        </a:graphic>
      </p:graphicFrame>
      <p:graphicFrame>
        <p:nvGraphicFramePr>
          <p:cNvPr id="13" name="Table 12">
            <a:extLst>
              <a:ext uri="{FF2B5EF4-FFF2-40B4-BE49-F238E27FC236}">
                <a16:creationId xmlns:a16="http://schemas.microsoft.com/office/drawing/2014/main" id="{7019F3E3-E8C2-2F7A-A883-D2E9FE0E76E0}"/>
              </a:ext>
            </a:extLst>
          </p:cNvPr>
          <p:cNvGraphicFramePr>
            <a:graphicFrameLocks noGrp="1"/>
          </p:cNvGraphicFramePr>
          <p:nvPr>
            <p:extLst>
              <p:ext uri="{D42A27DB-BD31-4B8C-83A1-F6EECF244321}">
                <p14:modId xmlns:p14="http://schemas.microsoft.com/office/powerpoint/2010/main" val="1297894883"/>
              </p:ext>
            </p:extLst>
          </p:nvPr>
        </p:nvGraphicFramePr>
        <p:xfrm>
          <a:off x="9836568" y="3790412"/>
          <a:ext cx="2199868" cy="741680"/>
        </p:xfrm>
        <a:graphic>
          <a:graphicData uri="http://schemas.openxmlformats.org/drawingml/2006/table">
            <a:tbl>
              <a:tblPr firstRow="1" bandRow="1">
                <a:tableStyleId>{F5AB1C69-6EDB-4FF4-983F-18BD219EF322}</a:tableStyleId>
              </a:tblPr>
              <a:tblGrid>
                <a:gridCol w="1217512">
                  <a:extLst>
                    <a:ext uri="{9D8B030D-6E8A-4147-A177-3AD203B41FA5}">
                      <a16:colId xmlns:a16="http://schemas.microsoft.com/office/drawing/2014/main" val="556025332"/>
                    </a:ext>
                  </a:extLst>
                </a:gridCol>
                <a:gridCol w="982356">
                  <a:extLst>
                    <a:ext uri="{9D8B030D-6E8A-4147-A177-3AD203B41FA5}">
                      <a16:colId xmlns:a16="http://schemas.microsoft.com/office/drawing/2014/main" val="70818701"/>
                    </a:ext>
                  </a:extLst>
                </a:gridCol>
              </a:tblGrid>
              <a:tr h="370840">
                <a:tc>
                  <a:txBody>
                    <a:bodyPr/>
                    <a:lstStyle/>
                    <a:p>
                      <a:r>
                        <a:rPr lang="en-US" dirty="0"/>
                        <a:t>Endurance</a:t>
                      </a:r>
                      <a:endParaRPr lang="en-IN" dirty="0"/>
                    </a:p>
                  </a:txBody>
                  <a:tcPr/>
                </a:tc>
                <a:tc>
                  <a:txBody>
                    <a:bodyPr/>
                    <a:lstStyle/>
                    <a:p>
                      <a:r>
                        <a:rPr lang="en-US" dirty="0"/>
                        <a:t>90 days</a:t>
                      </a:r>
                      <a:endParaRPr lang="en-IN" dirty="0"/>
                    </a:p>
                  </a:txBody>
                  <a:tcPr/>
                </a:tc>
                <a:extLst>
                  <a:ext uri="{0D108BD9-81ED-4DB2-BD59-A6C34878D82A}">
                    <a16:rowId xmlns:a16="http://schemas.microsoft.com/office/drawing/2014/main" val="3168205309"/>
                  </a:ext>
                </a:extLst>
              </a:tr>
              <a:tr h="370840">
                <a:tc>
                  <a:txBody>
                    <a:bodyPr/>
                    <a:lstStyle/>
                    <a:p>
                      <a:r>
                        <a:rPr lang="en-US" dirty="0"/>
                        <a:t>Altitude</a:t>
                      </a:r>
                      <a:endParaRPr lang="en-IN" dirty="0"/>
                    </a:p>
                  </a:txBody>
                  <a:tcPr/>
                </a:tc>
                <a:tc>
                  <a:txBody>
                    <a:bodyPr/>
                    <a:lstStyle/>
                    <a:p>
                      <a:r>
                        <a:rPr lang="en-US" dirty="0"/>
                        <a:t>20 km</a:t>
                      </a:r>
                      <a:endParaRPr lang="en-IN" dirty="0"/>
                    </a:p>
                  </a:txBody>
                  <a:tcPr/>
                </a:tc>
                <a:extLst>
                  <a:ext uri="{0D108BD9-81ED-4DB2-BD59-A6C34878D82A}">
                    <a16:rowId xmlns:a16="http://schemas.microsoft.com/office/drawing/2014/main" val="3861292587"/>
                  </a:ext>
                </a:extLst>
              </a:tr>
            </a:tbl>
          </a:graphicData>
        </a:graphic>
      </p:graphicFrame>
    </p:spTree>
    <p:extLst>
      <p:ext uri="{BB962C8B-B14F-4D97-AF65-F5344CB8AC3E}">
        <p14:creationId xmlns:p14="http://schemas.microsoft.com/office/powerpoint/2010/main" val="144679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3240</Words>
  <Application>Microsoft Office PowerPoint</Application>
  <PresentationFormat>Widescreen</PresentationFormat>
  <Paragraphs>715</Paragraphs>
  <Slides>51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Aptos Narrow</vt:lpstr>
      <vt:lpstr>Arial</vt:lpstr>
      <vt:lpstr>Calibri</vt:lpstr>
      <vt:lpstr>Calibri Light</vt:lpstr>
      <vt:lpstr>Cambria</vt:lpstr>
      <vt:lpstr>Cambria Math</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(maximum weight 113kg)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U Nachiketh Kumar</dc:creator>
  <cp:lastModifiedBy>A U Nachiketh Kumar</cp:lastModifiedBy>
  <cp:revision>38</cp:revision>
  <dcterms:created xsi:type="dcterms:W3CDTF">2023-10-17T15:17:25Z</dcterms:created>
  <dcterms:modified xsi:type="dcterms:W3CDTF">2023-12-06T12:26:30Z</dcterms:modified>
</cp:coreProperties>
</file>